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gif" ContentType="image/gif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7" r:id="rId1"/>
  </p:sldMasterIdLst>
  <p:notesMasterIdLst>
    <p:notesMasterId r:id="rId104"/>
  </p:notesMasterIdLst>
  <p:handoutMasterIdLst>
    <p:handoutMasterId r:id="rId105"/>
  </p:handoutMasterIdLst>
  <p:sldIdLst>
    <p:sldId id="623" r:id="rId2"/>
    <p:sldId id="667" r:id="rId3"/>
    <p:sldId id="624" r:id="rId4"/>
    <p:sldId id="593" r:id="rId5"/>
    <p:sldId id="592" r:id="rId6"/>
    <p:sldId id="625" r:id="rId7"/>
    <p:sldId id="548" r:id="rId8"/>
    <p:sldId id="549" r:id="rId9"/>
    <p:sldId id="550" r:id="rId10"/>
    <p:sldId id="551" r:id="rId11"/>
    <p:sldId id="552" r:id="rId12"/>
    <p:sldId id="553" r:id="rId13"/>
    <p:sldId id="554" r:id="rId14"/>
    <p:sldId id="555" r:id="rId15"/>
    <p:sldId id="556" r:id="rId16"/>
    <p:sldId id="557" r:id="rId17"/>
    <p:sldId id="558" r:id="rId18"/>
    <p:sldId id="559" r:id="rId19"/>
    <p:sldId id="560" r:id="rId20"/>
    <p:sldId id="561" r:id="rId21"/>
    <p:sldId id="562" r:id="rId22"/>
    <p:sldId id="563" r:id="rId23"/>
    <p:sldId id="564" r:id="rId24"/>
    <p:sldId id="565" r:id="rId25"/>
    <p:sldId id="566" r:id="rId26"/>
    <p:sldId id="567" r:id="rId27"/>
    <p:sldId id="568" r:id="rId28"/>
    <p:sldId id="569" r:id="rId29"/>
    <p:sldId id="570" r:id="rId30"/>
    <p:sldId id="573" r:id="rId31"/>
    <p:sldId id="571" r:id="rId32"/>
    <p:sldId id="572" r:id="rId33"/>
    <p:sldId id="574" r:id="rId34"/>
    <p:sldId id="576" r:id="rId35"/>
    <p:sldId id="577" r:id="rId36"/>
    <p:sldId id="578" r:id="rId37"/>
    <p:sldId id="579" r:id="rId38"/>
    <p:sldId id="580" r:id="rId39"/>
    <p:sldId id="581" r:id="rId40"/>
    <p:sldId id="582" r:id="rId41"/>
    <p:sldId id="583" r:id="rId42"/>
    <p:sldId id="584" r:id="rId43"/>
    <p:sldId id="585" r:id="rId44"/>
    <p:sldId id="586" r:id="rId45"/>
    <p:sldId id="587" r:id="rId46"/>
    <p:sldId id="588" r:id="rId47"/>
    <p:sldId id="589" r:id="rId48"/>
    <p:sldId id="590" r:id="rId49"/>
    <p:sldId id="665" r:id="rId50"/>
    <p:sldId id="606" r:id="rId51"/>
    <p:sldId id="607" r:id="rId52"/>
    <p:sldId id="608" r:id="rId53"/>
    <p:sldId id="609" r:id="rId54"/>
    <p:sldId id="610" r:id="rId55"/>
    <p:sldId id="611" r:id="rId56"/>
    <p:sldId id="612" r:id="rId57"/>
    <p:sldId id="613" r:id="rId58"/>
    <p:sldId id="622" r:id="rId59"/>
    <p:sldId id="615" r:id="rId60"/>
    <p:sldId id="616" r:id="rId61"/>
    <p:sldId id="617" r:id="rId62"/>
    <p:sldId id="618" r:id="rId63"/>
    <p:sldId id="619" r:id="rId64"/>
    <p:sldId id="469" r:id="rId65"/>
    <p:sldId id="666" r:id="rId66"/>
    <p:sldId id="627" r:id="rId67"/>
    <p:sldId id="628" r:id="rId68"/>
    <p:sldId id="629" r:id="rId69"/>
    <p:sldId id="631" r:id="rId70"/>
    <p:sldId id="632" r:id="rId71"/>
    <p:sldId id="633" r:id="rId72"/>
    <p:sldId id="634" r:id="rId73"/>
    <p:sldId id="635" r:id="rId74"/>
    <p:sldId id="636" r:id="rId75"/>
    <p:sldId id="637" r:id="rId76"/>
    <p:sldId id="638" r:id="rId77"/>
    <p:sldId id="639" r:id="rId78"/>
    <p:sldId id="640" r:id="rId79"/>
    <p:sldId id="641" r:id="rId80"/>
    <p:sldId id="642" r:id="rId81"/>
    <p:sldId id="643" r:id="rId82"/>
    <p:sldId id="644" r:id="rId83"/>
    <p:sldId id="645" r:id="rId84"/>
    <p:sldId id="646" r:id="rId85"/>
    <p:sldId id="647" r:id="rId86"/>
    <p:sldId id="648" r:id="rId87"/>
    <p:sldId id="649" r:id="rId88"/>
    <p:sldId id="650" r:id="rId89"/>
    <p:sldId id="651" r:id="rId90"/>
    <p:sldId id="652" r:id="rId91"/>
    <p:sldId id="664" r:id="rId92"/>
    <p:sldId id="653" r:id="rId93"/>
    <p:sldId id="654" r:id="rId94"/>
    <p:sldId id="655" r:id="rId95"/>
    <p:sldId id="656" r:id="rId96"/>
    <p:sldId id="657" r:id="rId97"/>
    <p:sldId id="658" r:id="rId98"/>
    <p:sldId id="659" r:id="rId99"/>
    <p:sldId id="660" r:id="rId100"/>
    <p:sldId id="661" r:id="rId101"/>
    <p:sldId id="662" r:id="rId102"/>
    <p:sldId id="663" r:id="rId10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64">
          <p15:clr>
            <a:srgbClr val="A4A3A4"/>
          </p15:clr>
        </p15:guide>
        <p15:guide id="2" pos="345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00"/>
    <a:srgbClr val="FFAFAF"/>
    <a:srgbClr val="FF005C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9"/>
    <p:restoredTop sz="94643"/>
  </p:normalViewPr>
  <p:slideViewPr>
    <p:cSldViewPr>
      <p:cViewPr>
        <p:scale>
          <a:sx n="92" d="100"/>
          <a:sy n="92" d="100"/>
        </p:scale>
        <p:origin x="984" y="776"/>
      </p:cViewPr>
      <p:guideLst>
        <p:guide orient="horz" pos="2064"/>
        <p:guide pos="34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notesMaster" Target="notesMasters/notesMaster1.xml"/><Relationship Id="rId105" Type="http://schemas.openxmlformats.org/officeDocument/2006/relationships/handoutMaster" Target="handoutMasters/handoutMaster1.xml"/><Relationship Id="rId106" Type="http://schemas.openxmlformats.org/officeDocument/2006/relationships/presProps" Target="presProps.xml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theme" Target="theme/theme1.xml"/><Relationship Id="rId10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Relationship Id="rId2" Type="http://schemas.openxmlformats.org/officeDocument/2006/relationships/image" Target="../media/image5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Relationship Id="rId2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Relationship Id="rId2" Type="http://schemas.openxmlformats.org/officeDocument/2006/relationships/image" Target="../media/image3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Relationship Id="rId2" Type="http://schemas.openxmlformats.org/officeDocument/2006/relationships/image" Target="../media/image38.emf"/><Relationship Id="rId3" Type="http://schemas.openxmlformats.org/officeDocument/2006/relationships/image" Target="../media/image39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1" Type="http://schemas.openxmlformats.org/officeDocument/2006/relationships/image" Target="../media/image40.emf"/><Relationship Id="rId2" Type="http://schemas.openxmlformats.org/officeDocument/2006/relationships/image" Target="../media/image4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271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4F3FB4F-C812-D348-81C2-72C4AC3A6C5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49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5.png>
</file>

<file path=ppt/media/image4.png>
</file>

<file path=ppt/media/image44.png>
</file>

<file path=ppt/media/image48.png>
</file>

<file path=ppt/media/image49.png>
</file>

<file path=ppt/media/image5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1.jpe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70.png>
</file>

<file path=ppt/media/image71.jpe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8.png>
</file>

<file path=ppt/media/image80.png>
</file>

<file path=ppt/media/image81.png>
</file>

<file path=ppt/media/image82.png>
</file>

<file path=ppt/media/image8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C279A10-6645-3140-A491-68C65C45E26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2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0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8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8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8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8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8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8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8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8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8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9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9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9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9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9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9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9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9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9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2DB9B85-B68A-EF48-B4BA-660863AA5D07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1771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111EAB7-F745-9B41-B230-9A9CBD2C741F}" type="slidenum">
              <a:rPr lang="en-US" sz="1200"/>
              <a:pPr eaLnBrk="1" hangingPunct="1"/>
              <a:t>10</a:t>
            </a:fld>
            <a:endParaRPr lang="en-US" sz="1200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B568478-2CEE-E94F-B32F-68A2B911CC1C}" type="slidenum">
              <a:rPr lang="en-US" sz="1200"/>
              <a:pPr eaLnBrk="1" hangingPunct="1"/>
              <a:t>102</a:t>
            </a:fld>
            <a:endParaRPr lang="en-US" sz="1200"/>
          </a:p>
        </p:txBody>
      </p:sp>
      <p:sp>
        <p:nvSpPr>
          <p:cNvPr id="7782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143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545D095-387C-A845-AD7C-5D528065C2B8}" type="slidenum">
              <a:rPr lang="en-US" sz="1200"/>
              <a:pPr eaLnBrk="1" hangingPunct="1"/>
              <a:t>11</a:t>
            </a:fld>
            <a:endParaRPr lang="en-US" sz="1200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E0AD95A3-C8B1-464F-806A-76106FF74D3E}" type="slidenum">
              <a:rPr lang="en-US" sz="1200"/>
              <a:pPr eaLnBrk="1" hangingPunct="1"/>
              <a:t>12</a:t>
            </a:fld>
            <a:endParaRPr lang="en-US" sz="1200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7C166C88-41CB-1547-A97D-B66289964433}" type="slidenum">
              <a:rPr lang="en-US" sz="1200"/>
              <a:pPr eaLnBrk="1" hangingPunct="1"/>
              <a:t>13</a:t>
            </a:fld>
            <a:endParaRPr lang="en-US" sz="1200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5657683-F943-0C4A-883E-15098FE51E36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D6B9B67-CB09-3B4E-992F-9A0CDFFF44C6}" type="slidenum">
              <a:rPr lang="en-US" sz="1200"/>
              <a:pPr eaLnBrk="1" hangingPunct="1"/>
              <a:t>15</a:t>
            </a:fld>
            <a:endParaRPr lang="en-US" sz="1200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0BEE835-9EEB-C74E-92C4-8F193A224CAC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7084F65-946C-FD49-A4DA-21AF8220D839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7CF2B12-1822-1F45-B645-5D7966EA7146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33843F5-665A-6F4D-8BEA-EB6C4CAEE72E}" type="slidenum">
              <a:rPr lang="en-US" sz="1200"/>
              <a:pPr eaLnBrk="1" hangingPunct="1"/>
              <a:t>19</a:t>
            </a:fld>
            <a:endParaRPr lang="en-US" sz="120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77E4372-3444-544E-8E43-379D35A42C85}" type="slidenum">
              <a:rPr lang="en-US" sz="1200"/>
              <a:pPr eaLnBrk="1" hangingPunct="1"/>
              <a:t>2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9632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46F8ECF-806D-0147-96CB-45BCCC38C2CF}" type="slidenum">
              <a:rPr lang="en-US" sz="1200"/>
              <a:pPr eaLnBrk="1" hangingPunct="1"/>
              <a:t>20</a:t>
            </a:fld>
            <a:endParaRPr lang="en-US" sz="1200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346E30A-5A3E-AD45-95F7-957D33E98639}" type="slidenum">
              <a:rPr lang="en-US" sz="1200"/>
              <a:pPr eaLnBrk="1" hangingPunct="1"/>
              <a:t>21</a:t>
            </a:fld>
            <a:endParaRPr lang="en-US" sz="1200"/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26CE97A-D09F-0544-9557-FC1668D2EF9C}" type="slidenum">
              <a:rPr lang="en-US" sz="1200"/>
              <a:pPr eaLnBrk="1" hangingPunct="1"/>
              <a:t>22</a:t>
            </a:fld>
            <a:endParaRPr lang="en-US" sz="1200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A535B17-2CB8-414A-B1D2-BA30E8318AD8}" type="slidenum">
              <a:rPr lang="en-US" sz="1200"/>
              <a:pPr eaLnBrk="1" hangingPunct="1"/>
              <a:t>23</a:t>
            </a:fld>
            <a:endParaRPr lang="en-US" sz="1200"/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F6A6E4C-981A-B146-AEFE-C90A9FC46C1A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2F3C3DB-F29C-1548-A07C-72CFE49A477B}" type="slidenum">
              <a:rPr lang="en-US" sz="1200"/>
              <a:pPr eaLnBrk="1" hangingPunct="1"/>
              <a:t>25</a:t>
            </a:fld>
            <a:endParaRPr lang="en-US" sz="120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C591569-9361-8A4C-A353-4D19004CB9B0}" type="slidenum">
              <a:rPr lang="en-US" sz="1200"/>
              <a:pPr eaLnBrk="1" hangingPunct="1"/>
              <a:t>26</a:t>
            </a:fld>
            <a:endParaRPr lang="en-US" sz="1200"/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E33FDAE9-59EC-4342-A9A5-3285E3C183EC}" type="slidenum">
              <a:rPr lang="en-US" sz="1200"/>
              <a:pPr eaLnBrk="1" hangingPunct="1"/>
              <a:t>27</a:t>
            </a:fld>
            <a:endParaRPr lang="en-US" sz="1200"/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BE1B56C-1F8E-E849-B17D-7CDF30BDE530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8707CE0-3BF7-3240-9050-4F0AEA51011B}" type="slidenum">
              <a:rPr lang="en-US" sz="1200"/>
              <a:pPr eaLnBrk="1" hangingPunct="1"/>
              <a:t>29</a:t>
            </a:fld>
            <a:endParaRPr lang="en-US" sz="120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C1FACB6-EDF3-A14D-9334-F1B22D36E337}" type="slidenum">
              <a:rPr lang="en-US" sz="1200"/>
              <a:pPr eaLnBrk="1" hangingPunct="1"/>
              <a:t>3</a:t>
            </a:fld>
            <a:endParaRPr lang="en-US" sz="1200"/>
          </a:p>
        </p:txBody>
      </p:sp>
      <p:sp>
        <p:nvSpPr>
          <p:cNvPr id="13005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53061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4248739-3740-B946-A7D6-51510F31F495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E4B03553-968F-9242-9F5E-7E17664A9047}" type="slidenum">
              <a:rPr lang="en-US" sz="1200"/>
              <a:pPr eaLnBrk="1" hangingPunct="1"/>
              <a:t>32</a:t>
            </a:fld>
            <a:endParaRPr lang="en-US" sz="1200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DFC7ED6-DF55-4849-98F0-C3E4FB78B0D7}" type="slidenum">
              <a:rPr lang="en-US" sz="1200"/>
              <a:pPr eaLnBrk="1" hangingPunct="1"/>
              <a:t>34</a:t>
            </a:fld>
            <a:endParaRPr lang="en-US" sz="1200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1B70D64-551E-0C42-999D-8CEF50136673}" type="slidenum">
              <a:rPr lang="en-US" sz="1200"/>
              <a:pPr eaLnBrk="1" hangingPunct="1"/>
              <a:t>35</a:t>
            </a:fld>
            <a:endParaRPr lang="en-US" sz="1200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BBCFC0D-3404-3C40-A49F-FCFB89443C5A}" type="slidenum">
              <a:rPr lang="en-US" sz="1200"/>
              <a:pPr eaLnBrk="1" hangingPunct="1"/>
              <a:t>36</a:t>
            </a:fld>
            <a:endParaRPr lang="en-US" sz="120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D8C2545-571F-6B41-AE45-801FBB724FD6}" type="slidenum">
              <a:rPr lang="en-US" sz="1200"/>
              <a:pPr eaLnBrk="1" hangingPunct="1"/>
              <a:t>37</a:t>
            </a:fld>
            <a:endParaRPr lang="en-US" sz="1200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9C4737D-A87C-624C-8C8C-A110EA268373}" type="slidenum">
              <a:rPr lang="en-US" sz="1200"/>
              <a:pPr eaLnBrk="1" hangingPunct="1"/>
              <a:t>38</a:t>
            </a:fld>
            <a:endParaRPr lang="en-US" sz="1200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DB93585-60C3-CE45-BEFD-56958A56096F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EA84F281-6817-3F44-9E37-B4893E2124A6}" type="slidenum">
              <a:rPr lang="en-US" sz="1200"/>
              <a:pPr eaLnBrk="1" hangingPunct="1"/>
              <a:t>40</a:t>
            </a:fld>
            <a:endParaRPr lang="en-US" sz="1200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BCDBE676-228F-E149-8EAD-8E56BF515E24}" type="slidenum">
              <a:rPr lang="en-US" sz="1200"/>
              <a:pPr eaLnBrk="1" hangingPunct="1"/>
              <a:t>41</a:t>
            </a:fld>
            <a:endParaRPr lang="en-US" sz="1200"/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8EA2175-C0EA-F84A-9321-254C116D3E18}" type="slidenum">
              <a:rPr lang="en-US" sz="1200"/>
              <a:pPr eaLnBrk="1" hangingPunct="1"/>
              <a:t>4</a:t>
            </a:fld>
            <a:endParaRPr lang="en-US" sz="1200"/>
          </a:p>
        </p:txBody>
      </p:sp>
      <p:sp>
        <p:nvSpPr>
          <p:cNvPr id="10957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2C7EA8E-6A69-6443-8465-54AD3D5D6DA5}" type="slidenum">
              <a:rPr lang="en-US" sz="1200"/>
              <a:pPr eaLnBrk="1" hangingPunct="1"/>
              <a:t>42</a:t>
            </a:fld>
            <a:endParaRPr lang="en-US" sz="1200"/>
          </a:p>
        </p:txBody>
      </p:sp>
      <p:sp>
        <p:nvSpPr>
          <p:cNvPr id="9933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798AD641-EE24-3E4D-827E-AC5D97D4C9D7}" type="slidenum">
              <a:rPr lang="en-US" sz="1200"/>
              <a:pPr eaLnBrk="1" hangingPunct="1"/>
              <a:t>43</a:t>
            </a:fld>
            <a:endParaRPr lang="en-US" sz="1200"/>
          </a:p>
        </p:txBody>
      </p:sp>
      <p:sp>
        <p:nvSpPr>
          <p:cNvPr id="10137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8CCCE4F-2467-E54D-97C6-D9DFEA9E30E0}" type="slidenum">
              <a:rPr lang="en-US" sz="1200"/>
              <a:pPr eaLnBrk="1" hangingPunct="1"/>
              <a:t>44</a:t>
            </a:fld>
            <a:endParaRPr lang="en-US" sz="1200"/>
          </a:p>
        </p:txBody>
      </p:sp>
      <p:sp>
        <p:nvSpPr>
          <p:cNvPr id="1034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BF87470-17C3-2848-8A12-97999168F020}" type="slidenum">
              <a:rPr lang="en-US" sz="1200"/>
              <a:pPr eaLnBrk="1" hangingPunct="1"/>
              <a:t>45</a:t>
            </a:fld>
            <a:endParaRPr lang="en-US" sz="1200"/>
          </a:p>
        </p:txBody>
      </p:sp>
      <p:sp>
        <p:nvSpPr>
          <p:cNvPr id="1054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520FE00-5103-634C-9113-0B22C9DC6E91}" type="slidenum">
              <a:rPr lang="en-US" sz="1200"/>
              <a:pPr eaLnBrk="1" hangingPunct="1"/>
              <a:t>46</a:t>
            </a:fld>
            <a:endParaRPr lang="en-US" sz="1200"/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6619CC6-D0DE-924E-9CE0-A623543EA8E7}" type="slidenum">
              <a:rPr lang="en-US" sz="1200"/>
              <a:pPr eaLnBrk="1" hangingPunct="1"/>
              <a:t>47</a:t>
            </a:fld>
            <a:endParaRPr lang="en-US" sz="1200"/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BF00B68C-5AF3-A340-A0DF-56424F676068}" type="slidenum">
              <a:rPr lang="en-US" sz="1200"/>
              <a:pPr eaLnBrk="1" hangingPunct="1"/>
              <a:t>48</a:t>
            </a:fld>
            <a:endParaRPr lang="en-US" sz="1200"/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77E4372-3444-544E-8E43-379D35A42C85}" type="slidenum">
              <a:rPr lang="en-US" sz="1200"/>
              <a:pPr eaLnBrk="1" hangingPunct="1"/>
              <a:t>49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95160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ADC7317-8BB1-A849-8D04-EB7FCAAE2ECD}" type="slidenum">
              <a:rPr lang="en-US" sz="1200"/>
              <a:pPr eaLnBrk="1" hangingPunct="1"/>
              <a:t>50</a:t>
            </a:fld>
            <a:endParaRPr lang="en-US" sz="1200"/>
          </a:p>
        </p:txBody>
      </p:sp>
      <p:sp>
        <p:nvSpPr>
          <p:cNvPr id="2457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3096441-9332-9D42-8DDE-426FAF2C4191}" type="slidenum">
              <a:rPr lang="en-US" sz="1200"/>
              <a:pPr eaLnBrk="1" hangingPunct="1"/>
              <a:t>51</a:t>
            </a:fld>
            <a:endParaRPr lang="en-US" sz="1200"/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60E274B-86A2-8C4D-B5A9-DE31B6F63671}" type="slidenum">
              <a:rPr lang="en-US" sz="1200"/>
              <a:pPr eaLnBrk="1" hangingPunct="1"/>
              <a:t>5</a:t>
            </a:fld>
            <a:endParaRPr lang="en-US" sz="1200"/>
          </a:p>
        </p:txBody>
      </p:sp>
      <p:sp>
        <p:nvSpPr>
          <p:cNvPr id="10752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911BFA9-0FE1-B542-8997-8C4C9940D588}" type="slidenum">
              <a:rPr lang="en-US" sz="1200"/>
              <a:pPr eaLnBrk="1" hangingPunct="1"/>
              <a:t>52</a:t>
            </a:fld>
            <a:endParaRPr lang="en-US" sz="1200"/>
          </a:p>
        </p:txBody>
      </p:sp>
      <p:sp>
        <p:nvSpPr>
          <p:cNvPr id="2867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9A12F43-1C6A-554F-BB02-7106DC43AB17}" type="slidenum">
              <a:rPr lang="en-US" sz="1200"/>
              <a:pPr eaLnBrk="1" hangingPunct="1"/>
              <a:t>53</a:t>
            </a:fld>
            <a:endParaRPr lang="en-US" sz="1200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AC64BBB-D91B-0044-B137-0CB8AB7958DC}" type="slidenum">
              <a:rPr lang="en-US" sz="1200"/>
              <a:pPr eaLnBrk="1" hangingPunct="1"/>
              <a:t>54</a:t>
            </a:fld>
            <a:endParaRPr lang="en-US" sz="1200"/>
          </a:p>
        </p:txBody>
      </p:sp>
      <p:sp>
        <p:nvSpPr>
          <p:cNvPr id="3277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FD6DE6A-7B71-5141-B2AB-BD27D5F2C104}" type="slidenum">
              <a:rPr lang="en-US" sz="1200"/>
              <a:pPr eaLnBrk="1" hangingPunct="1"/>
              <a:t>55</a:t>
            </a:fld>
            <a:endParaRPr lang="en-US" sz="1200"/>
          </a:p>
        </p:txBody>
      </p:sp>
      <p:sp>
        <p:nvSpPr>
          <p:cNvPr id="3481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86E3621-A5E1-994A-90E5-8318A5C8DF18}" type="slidenum">
              <a:rPr lang="en-US" sz="1200"/>
              <a:pPr eaLnBrk="1" hangingPunct="1"/>
              <a:t>56</a:t>
            </a:fld>
            <a:endParaRPr lang="en-US" sz="1200"/>
          </a:p>
        </p:txBody>
      </p:sp>
      <p:sp>
        <p:nvSpPr>
          <p:cNvPr id="3686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E455F51-B80E-0A49-9FAD-94C07F0E8F94}" type="slidenum">
              <a:rPr lang="en-US" sz="1200"/>
              <a:pPr eaLnBrk="1" hangingPunct="1"/>
              <a:t>57</a:t>
            </a:fld>
            <a:endParaRPr lang="en-US" sz="1200"/>
          </a:p>
        </p:txBody>
      </p:sp>
      <p:sp>
        <p:nvSpPr>
          <p:cNvPr id="3891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8E336BC-0E73-2C43-8AC4-F00030FEC434}" type="slidenum">
              <a:rPr lang="en-US" sz="1200"/>
              <a:pPr eaLnBrk="1" hangingPunct="1"/>
              <a:t>58</a:t>
            </a:fld>
            <a:endParaRPr lang="en-US" sz="1200"/>
          </a:p>
        </p:txBody>
      </p:sp>
      <p:sp>
        <p:nvSpPr>
          <p:cNvPr id="4096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CCBC1F1-4817-5747-A11F-69DD1F43BE0C}" type="slidenum">
              <a:rPr lang="en-US" sz="1200"/>
              <a:pPr eaLnBrk="1" hangingPunct="1"/>
              <a:t>59</a:t>
            </a:fld>
            <a:endParaRPr lang="en-US" sz="1200"/>
          </a:p>
        </p:txBody>
      </p:sp>
      <p:sp>
        <p:nvSpPr>
          <p:cNvPr id="4301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9DB39C2-A7E5-3143-8387-A227A3D23E32}" type="slidenum">
              <a:rPr lang="en-US" sz="1200"/>
              <a:pPr eaLnBrk="1" hangingPunct="1"/>
              <a:t>60</a:t>
            </a:fld>
            <a:endParaRPr lang="en-US" sz="120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4529D1D-07D4-9E45-BCBA-6185EE411FA7}" type="slidenum">
              <a:rPr lang="en-US" sz="1200"/>
              <a:pPr eaLnBrk="1" hangingPunct="1"/>
              <a:t>61</a:t>
            </a:fld>
            <a:endParaRPr lang="en-US" sz="120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C1FACB6-EDF3-A14D-9334-F1B22D36E337}" type="slidenum">
              <a:rPr lang="en-US" sz="1200"/>
              <a:pPr eaLnBrk="1" hangingPunct="1"/>
              <a:t>6</a:t>
            </a:fld>
            <a:endParaRPr lang="en-US" sz="1200"/>
          </a:p>
        </p:txBody>
      </p:sp>
      <p:sp>
        <p:nvSpPr>
          <p:cNvPr id="13005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81811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4B4626B-2000-E044-950E-6D2BA7F363BC}" type="slidenum">
              <a:rPr lang="en-US" sz="1200"/>
              <a:pPr eaLnBrk="1" hangingPunct="1"/>
              <a:t>62</a:t>
            </a:fld>
            <a:endParaRPr lang="en-US" sz="1200"/>
          </a:p>
        </p:txBody>
      </p:sp>
      <p:sp>
        <p:nvSpPr>
          <p:cNvPr id="4915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E3C5A15-9E32-6243-9835-572F1014350A}" type="slidenum">
              <a:rPr lang="en-US" sz="1200"/>
              <a:pPr eaLnBrk="1" hangingPunct="1"/>
              <a:t>63</a:t>
            </a:fld>
            <a:endParaRPr lang="en-US" sz="1200"/>
          </a:p>
        </p:txBody>
      </p:sp>
      <p:sp>
        <p:nvSpPr>
          <p:cNvPr id="51203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1204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EDCECD1-DEC4-1C45-B8CC-2BBCCFF22A95}" type="slidenum">
              <a:rPr lang="en-US" sz="1200"/>
              <a:pPr eaLnBrk="1" hangingPunct="1"/>
              <a:t>64</a:t>
            </a:fld>
            <a:endParaRPr lang="en-US" sz="1200"/>
          </a:p>
        </p:txBody>
      </p:sp>
      <p:sp>
        <p:nvSpPr>
          <p:cNvPr id="12595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77E4372-3444-544E-8E43-379D35A42C85}" type="slidenum">
              <a:rPr lang="en-US" sz="1200"/>
              <a:pPr eaLnBrk="1" hangingPunct="1"/>
              <a:t>65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41827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B625C95-E550-4348-BA75-B2668E3F2EE9}" type="slidenum">
              <a:rPr lang="en-US" sz="1200"/>
              <a:pPr eaLnBrk="1" hangingPunct="1"/>
              <a:t>66</a:t>
            </a:fld>
            <a:endParaRPr lang="en-US" sz="1200"/>
          </a:p>
        </p:txBody>
      </p:sp>
      <p:sp>
        <p:nvSpPr>
          <p:cNvPr id="23555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23556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24325"/>
          </a:xfrm>
          <a:solidFill>
            <a:srgbClr val="FFFFFF"/>
          </a:solidFill>
          <a:ln w="9360"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50576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BB7E4E5-0E8B-2240-AE47-FA09C9E1BEF0}" type="slidenum">
              <a:rPr lang="en-US" sz="1200"/>
              <a:pPr eaLnBrk="1" hangingPunct="1"/>
              <a:t>67</a:t>
            </a:fld>
            <a:endParaRPr lang="en-US" sz="1200"/>
          </a:p>
        </p:txBody>
      </p:sp>
      <p:sp>
        <p:nvSpPr>
          <p:cNvPr id="3789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31339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8CF9914-F0D6-9143-BD79-14F028677760}" type="slidenum">
              <a:rPr lang="en-US" sz="1200"/>
              <a:pPr eaLnBrk="1" hangingPunct="1"/>
              <a:t>68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81792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BCA73C90-A254-5D42-A020-8F5270E1AF26}" type="slidenum">
              <a:rPr lang="en-US" sz="1200"/>
              <a:pPr eaLnBrk="1" hangingPunct="1"/>
              <a:t>69</a:t>
            </a:fld>
            <a:endParaRPr lang="en-US" sz="1200"/>
          </a:p>
        </p:txBody>
      </p:sp>
      <p:sp>
        <p:nvSpPr>
          <p:cNvPr id="31747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31748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24325"/>
          </a:xfrm>
          <a:solidFill>
            <a:srgbClr val="FFFFFF"/>
          </a:solidFill>
          <a:ln w="9360"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67620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BCA73C90-A254-5D42-A020-8F5270E1AF26}" type="slidenum">
              <a:rPr lang="en-US" sz="1200"/>
              <a:pPr eaLnBrk="1" hangingPunct="1"/>
              <a:t>70</a:t>
            </a:fld>
            <a:endParaRPr lang="en-US" sz="1200"/>
          </a:p>
        </p:txBody>
      </p:sp>
      <p:sp>
        <p:nvSpPr>
          <p:cNvPr id="31747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31748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24325"/>
          </a:xfrm>
          <a:solidFill>
            <a:srgbClr val="FFFFFF"/>
          </a:solidFill>
          <a:ln w="9360"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903536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788B7327-9BFF-8A4B-A0E7-73DD9F4B9818}" type="slidenum">
              <a:rPr lang="en-US" sz="1200"/>
              <a:pPr eaLnBrk="1" hangingPunct="1"/>
              <a:t>71</a:t>
            </a:fld>
            <a:endParaRPr lang="en-US" sz="1200"/>
          </a:p>
        </p:txBody>
      </p:sp>
      <p:sp>
        <p:nvSpPr>
          <p:cNvPr id="41987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62475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41988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620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30B5D11-A1BC-C045-9ECD-29EDA1B4EE25}" type="slidenum">
              <a:rPr lang="en-US" sz="1200"/>
              <a:pPr eaLnBrk="1" hangingPunct="1"/>
              <a:t>7</a:t>
            </a:fld>
            <a:endParaRPr lang="en-US" sz="120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C9F5CE5-08C1-104E-B7F8-9E9CB8928E44}" type="slidenum">
              <a:rPr lang="en-US" sz="1200"/>
              <a:pPr eaLnBrk="1" hangingPunct="1"/>
              <a:t>72</a:t>
            </a:fld>
            <a:endParaRPr lang="en-US" sz="1200"/>
          </a:p>
        </p:txBody>
      </p:sp>
      <p:sp>
        <p:nvSpPr>
          <p:cNvPr id="52227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52228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24325"/>
          </a:xfrm>
          <a:solidFill>
            <a:srgbClr val="FFFFFF"/>
          </a:solidFill>
          <a:ln w="9360"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72664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A8162FF-ABCC-EF41-864D-D5DC19C136E8}" type="slidenum">
              <a:rPr lang="en-US" sz="1200"/>
              <a:pPr eaLnBrk="1" hangingPunct="1"/>
              <a:t>73</a:t>
            </a:fld>
            <a:endParaRPr lang="en-US" sz="1200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89589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B4D3383E-C463-A04E-8712-F32E80D0F09A}" type="slidenum">
              <a:rPr lang="en-US" sz="1200"/>
              <a:pPr eaLnBrk="1" hangingPunct="1"/>
              <a:t>74</a:t>
            </a:fld>
            <a:endParaRPr lang="en-US" sz="1200"/>
          </a:p>
        </p:txBody>
      </p:sp>
      <p:sp>
        <p:nvSpPr>
          <p:cNvPr id="58371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58372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24325"/>
          </a:xfrm>
          <a:solidFill>
            <a:srgbClr val="FFFFFF"/>
          </a:solidFill>
          <a:ln w="9360"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03624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FD66174-34F7-FF44-89FF-0AC7D4973E1A}" type="slidenum">
              <a:rPr lang="en-US" sz="1200"/>
              <a:pPr eaLnBrk="1" hangingPunct="1"/>
              <a:t>75</a:t>
            </a:fld>
            <a:endParaRPr lang="en-US" sz="1200"/>
          </a:p>
        </p:txBody>
      </p:sp>
      <p:sp>
        <p:nvSpPr>
          <p:cNvPr id="60419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68825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60420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71019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FBF56AD-863A-464D-B19A-07BBF202C931}" type="slidenum">
              <a:rPr lang="en-US" sz="1200"/>
              <a:pPr eaLnBrk="1" hangingPunct="1"/>
              <a:t>76</a:t>
            </a:fld>
            <a:endParaRPr lang="en-US" sz="120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68825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64516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12122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98F63B1-2919-7548-B8BE-BB2F3AEB4B7A}" type="slidenum">
              <a:rPr lang="en-US" sz="1200"/>
              <a:pPr eaLnBrk="1" hangingPunct="1"/>
              <a:t>77</a:t>
            </a:fld>
            <a:endParaRPr lang="en-US" sz="1200"/>
          </a:p>
        </p:txBody>
      </p:sp>
      <p:sp>
        <p:nvSpPr>
          <p:cNvPr id="66563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66564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81535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0AD6FDA-ADE6-DE44-B4D4-DB844E607759}" type="slidenum">
              <a:rPr lang="en-US" sz="1200"/>
              <a:pPr eaLnBrk="1" hangingPunct="1"/>
              <a:t>78</a:t>
            </a:fld>
            <a:endParaRPr lang="en-US" sz="1200"/>
          </a:p>
        </p:txBody>
      </p:sp>
      <p:sp>
        <p:nvSpPr>
          <p:cNvPr id="68611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68612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24325"/>
          </a:xfrm>
          <a:solidFill>
            <a:srgbClr val="FFFFFF"/>
          </a:solidFill>
          <a:ln w="9360"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09706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1653675-9BA2-DA4E-9AB7-C1E549AD32E9}" type="slidenum">
              <a:rPr lang="en-US" sz="1200"/>
              <a:pPr eaLnBrk="1" hangingPunct="1"/>
              <a:t>79</a:t>
            </a:fld>
            <a:endParaRPr lang="en-US" sz="1200"/>
          </a:p>
        </p:txBody>
      </p:sp>
      <p:sp>
        <p:nvSpPr>
          <p:cNvPr id="70659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70660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29823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4CFF5B7-150A-E043-9038-9B7187781AB9}" type="slidenum">
              <a:rPr lang="en-US" sz="1200"/>
              <a:pPr eaLnBrk="1" hangingPunct="1"/>
              <a:t>80</a:t>
            </a:fld>
            <a:endParaRPr lang="en-US" sz="1200"/>
          </a:p>
        </p:txBody>
      </p:sp>
      <p:sp>
        <p:nvSpPr>
          <p:cNvPr id="74755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74756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24325"/>
          </a:xfrm>
          <a:solidFill>
            <a:srgbClr val="FFFFFF"/>
          </a:solidFill>
          <a:ln w="9360"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26810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B3B0FCD-5927-0346-8064-73BF95DD546C}" type="slidenum">
              <a:rPr lang="en-US" sz="1200"/>
              <a:pPr eaLnBrk="1" hangingPunct="1"/>
              <a:t>81</a:t>
            </a:fld>
            <a:endParaRPr lang="en-US" sz="1200"/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661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F99BEF8-B86D-E540-B58D-82AC5C30447E}" type="slidenum">
              <a:rPr lang="en-US" sz="1200"/>
              <a:pPr eaLnBrk="1" hangingPunct="1"/>
              <a:t>8</a:t>
            </a:fld>
            <a:endParaRPr lang="en-US" sz="120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E1D2D71-A1F5-7F46-9837-052603EC041F}" type="slidenum">
              <a:rPr lang="en-US" sz="1200"/>
              <a:pPr eaLnBrk="1" hangingPunct="1"/>
              <a:t>82</a:t>
            </a:fld>
            <a:endParaRPr lang="en-US" sz="1200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16127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DE74388-48E5-D54D-8137-45C45DECDA8F}" type="slidenum">
              <a:rPr lang="en-US" sz="1200"/>
              <a:pPr eaLnBrk="1" hangingPunct="1"/>
              <a:t>83</a:t>
            </a:fld>
            <a:endParaRPr lang="en-US" sz="1200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4635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48B4A02-27D8-B74F-9BC5-BBD597312F74}" type="slidenum">
              <a:rPr lang="en-US" sz="1200"/>
              <a:pPr eaLnBrk="1" hangingPunct="1"/>
              <a:t>84</a:t>
            </a:fld>
            <a:endParaRPr lang="en-US" sz="1200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047588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3835C48-B89B-794B-9106-5FE53126699E}" type="slidenum">
              <a:rPr lang="en-US" sz="1200"/>
              <a:pPr eaLnBrk="1" hangingPunct="1"/>
              <a:t>85</a:t>
            </a:fld>
            <a:endParaRPr lang="en-US" sz="1200"/>
          </a:p>
        </p:txBody>
      </p:sp>
      <p:sp>
        <p:nvSpPr>
          <p:cNvPr id="91139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91140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01212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755743C-794B-D840-BBCE-C59133BA98C4}" type="slidenum">
              <a:rPr lang="en-US" sz="1200"/>
              <a:pPr eaLnBrk="1" hangingPunct="1"/>
              <a:t>86</a:t>
            </a:fld>
            <a:endParaRPr lang="en-US" sz="1200"/>
          </a:p>
        </p:txBody>
      </p:sp>
      <p:sp>
        <p:nvSpPr>
          <p:cNvPr id="93187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93188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24325"/>
          </a:xfrm>
          <a:solidFill>
            <a:srgbClr val="FFFFFF"/>
          </a:solidFill>
          <a:ln w="9360"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3679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7A3D4DFF-BBFC-0D4D-AF67-18A4B55E8876}" type="slidenum">
              <a:rPr lang="en-US" sz="1200"/>
              <a:pPr eaLnBrk="1" hangingPunct="1"/>
              <a:t>87</a:t>
            </a:fld>
            <a:endParaRPr lang="en-US" sz="1200"/>
          </a:p>
        </p:txBody>
      </p:sp>
      <p:sp>
        <p:nvSpPr>
          <p:cNvPr id="95235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64063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95236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38101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0BD5215-EDAD-BC47-907B-AD9672F89F3C}" type="slidenum">
              <a:rPr lang="en-US" sz="1200"/>
              <a:pPr eaLnBrk="1" hangingPunct="1"/>
              <a:t>88</a:t>
            </a:fld>
            <a:endParaRPr lang="en-US" sz="1200"/>
          </a:p>
        </p:txBody>
      </p:sp>
      <p:sp>
        <p:nvSpPr>
          <p:cNvPr id="97283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97284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94307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EDD8537-0158-854B-8B86-BC8B2D00C9DE}" type="slidenum">
              <a:rPr lang="en-US" sz="1200"/>
              <a:pPr eaLnBrk="1" hangingPunct="1"/>
              <a:t>89</a:t>
            </a:fld>
            <a:endParaRPr lang="en-US" sz="1200"/>
          </a:p>
        </p:txBody>
      </p:sp>
      <p:sp>
        <p:nvSpPr>
          <p:cNvPr id="99331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64063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99332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2403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8B4054D-2F4A-6B4E-8618-772F4E50D3E7}" type="slidenum">
              <a:rPr lang="en-US" sz="1200"/>
              <a:pPr eaLnBrk="1" hangingPunct="1"/>
              <a:t>90</a:t>
            </a:fld>
            <a:endParaRPr lang="en-US" sz="1200"/>
          </a:p>
        </p:txBody>
      </p:sp>
      <p:sp>
        <p:nvSpPr>
          <p:cNvPr id="101379" name="Text Box 2"/>
          <p:cNvSpPr txBox="1">
            <a:spLocks noChangeArrowheads="1"/>
          </p:cNvSpPr>
          <p:nvPr/>
        </p:nvSpPr>
        <p:spPr bwMode="auto">
          <a:xfrm>
            <a:off x="1143000" y="685800"/>
            <a:ext cx="455930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01380" name="Text Box 3"/>
          <p:cNvSpPr>
            <a:spLocks noGrp="1" noChangeArrowheads="1"/>
          </p:cNvSpPr>
          <p:nvPr>
            <p:ph type="body"/>
          </p:nvPr>
        </p:nvSpPr>
        <p:spPr>
          <a:xfrm>
            <a:off x="685800" y="4343400"/>
            <a:ext cx="5465763" cy="41148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6112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77E4372-3444-544E-8E43-379D35A42C85}" type="slidenum">
              <a:rPr lang="en-US" sz="1200"/>
              <a:pPr eaLnBrk="1" hangingPunct="1"/>
              <a:t>91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428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2F3068D-5B5A-3E44-B660-1ECDF9DD375C}" type="slidenum">
              <a:rPr lang="en-US" sz="1200"/>
              <a:pPr eaLnBrk="1" hangingPunct="1"/>
              <a:t>9</a:t>
            </a:fld>
            <a:endParaRPr lang="en-US" sz="1200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3E99B7E-3688-0949-A098-505013BCB38C}" type="slidenum">
              <a:rPr lang="en-US" sz="1200"/>
              <a:pPr eaLnBrk="1" hangingPunct="1"/>
              <a:t>92</a:t>
            </a:fld>
            <a:endParaRPr lang="en-US" sz="120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3315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0301CC6-7862-2C46-8859-9E810B16F5B0}" type="slidenum">
              <a:rPr lang="en-US" sz="1200"/>
              <a:pPr eaLnBrk="1" hangingPunct="1"/>
              <a:t>93</a:t>
            </a:fld>
            <a:endParaRPr lang="en-US" sz="1200"/>
          </a:p>
        </p:txBody>
      </p:sp>
      <p:sp>
        <p:nvSpPr>
          <p:cNvPr id="5939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8580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2654DC7-CC1B-4441-BAB6-7D999B4AFFD5}" type="slidenum">
              <a:rPr lang="en-US" sz="1200"/>
              <a:pPr eaLnBrk="1" hangingPunct="1"/>
              <a:t>94</a:t>
            </a:fld>
            <a:endParaRPr lang="en-US" sz="1200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14942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9D89743-2896-C149-90EE-C52B4073BA82}" type="slidenum">
              <a:rPr lang="en-US" sz="1200"/>
              <a:pPr eaLnBrk="1" hangingPunct="1"/>
              <a:t>95</a:t>
            </a:fld>
            <a:endParaRPr lang="en-US" sz="1200"/>
          </a:p>
        </p:txBody>
      </p:sp>
      <p:sp>
        <p:nvSpPr>
          <p:cNvPr id="6349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99746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9A243DC-B142-E541-9291-4E571C79E6E2}" type="slidenum">
              <a:rPr lang="en-US" sz="1200"/>
              <a:pPr eaLnBrk="1" hangingPunct="1"/>
              <a:t>96</a:t>
            </a:fld>
            <a:endParaRPr lang="en-US" sz="1200"/>
          </a:p>
        </p:txBody>
      </p:sp>
      <p:sp>
        <p:nvSpPr>
          <p:cNvPr id="6553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561554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F21EEA3-C7EB-AA40-97C6-6F8E04787AC3}" type="slidenum">
              <a:rPr lang="en-US" sz="1200"/>
              <a:pPr eaLnBrk="1" hangingPunct="1"/>
              <a:t>97</a:t>
            </a:fld>
            <a:endParaRPr lang="en-US" sz="1200"/>
          </a:p>
        </p:txBody>
      </p:sp>
      <p:sp>
        <p:nvSpPr>
          <p:cNvPr id="6758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826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72C3342E-D89B-2C48-9F51-914C41774915}" type="slidenum">
              <a:rPr lang="en-US" sz="1200"/>
              <a:pPr eaLnBrk="1" hangingPunct="1"/>
              <a:t>98</a:t>
            </a:fld>
            <a:endParaRPr lang="en-US" sz="1200"/>
          </a:p>
        </p:txBody>
      </p:sp>
      <p:sp>
        <p:nvSpPr>
          <p:cNvPr id="6963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591486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9802A84-9153-7145-8365-3673C6D5CD09}" type="slidenum">
              <a:rPr lang="en-US" sz="1200"/>
              <a:pPr eaLnBrk="1" hangingPunct="1"/>
              <a:t>99</a:t>
            </a:fld>
            <a:endParaRPr lang="en-US" sz="120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707465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7F82B67-4CFB-8241-B376-5BADE457A41F}" type="slidenum">
              <a:rPr lang="en-US" sz="1200"/>
              <a:pPr eaLnBrk="1" hangingPunct="1"/>
              <a:t>100</a:t>
            </a:fld>
            <a:endParaRPr lang="en-US" sz="1200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09921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C97CA31-A510-8540-87EE-8536BE7F1EDE}" type="slidenum">
              <a:rPr lang="en-US" sz="1200"/>
              <a:pPr eaLnBrk="1" hangingPunct="1"/>
              <a:t>101</a:t>
            </a:fld>
            <a:endParaRPr lang="en-US" sz="1200"/>
          </a:p>
        </p:txBody>
      </p:sp>
      <p:sp>
        <p:nvSpPr>
          <p:cNvPr id="7577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194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>
          <a:xfrm>
            <a:off x="6172200" y="6191249"/>
            <a:ext cx="2476500" cy="4762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6B7B6C3-E690-4C47-9652-85E7C6F43929}" type="datetimeFigureOut">
              <a:rPr lang="en-US">
                <a:solidFill>
                  <a:prstClr val="black"/>
                </a:solidFill>
              </a:rPr>
              <a:pPr/>
              <a:t>4/17/17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563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>
          <a:xfrm>
            <a:off x="6172200" y="6191249"/>
            <a:ext cx="2476500" cy="4762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4253D91-F99D-C545-9382-DDCD800560B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146050" y="6210300"/>
            <a:ext cx="457200" cy="457200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fld id="{8F7F1201-3A38-E14D-9007-2B389840B9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141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>
          <a:xfrm>
            <a:off x="6172200" y="6191249"/>
            <a:ext cx="2476500" cy="4762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4253D91-F99D-C545-9382-DDCD800560B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146050" y="6210300"/>
            <a:ext cx="457200" cy="457200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fld id="{8F7F1201-3A38-E14D-9007-2B389840B9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48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83" name="Rectangle 15"/>
          <p:cNvSpPr>
            <a:spLocks noGrp="1" noChangeArrowheads="1"/>
          </p:cNvSpPr>
          <p:nvPr>
            <p:ph type="ctrTitle"/>
          </p:nvPr>
        </p:nvSpPr>
        <p:spPr>
          <a:xfrm>
            <a:off x="685800" y="1752600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6384" name="Rectangle 1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14800"/>
            <a:ext cx="64008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0025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152400"/>
            <a:ext cx="7924800" cy="5943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4800" y="6400800"/>
            <a:ext cx="5181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1/5/07</a:t>
            </a:r>
          </a:p>
        </p:txBody>
      </p:sp>
    </p:spTree>
    <p:extLst>
      <p:ext uri="{BB962C8B-B14F-4D97-AF65-F5344CB8AC3E}">
        <p14:creationId xmlns:p14="http://schemas.microsoft.com/office/powerpoint/2010/main" val="3238277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0" y="6553200"/>
            <a:ext cx="1219200" cy="3048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1219200" y="6553200"/>
            <a:ext cx="7467600" cy="3048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1/21/07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686800" y="6553200"/>
            <a:ext cx="457200" cy="3048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E5C605CD-10E4-C848-93C7-A2FF4F5C7CE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49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914400" y="274639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914400" y="1447800"/>
            <a:ext cx="7772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6092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9pPr>
    </p:titleStyle>
    <p:bodyStyle>
      <a:lvl1pPr marL="273050" indent="-273050" algn="l" rtl="0" eaLnBrk="1" fontAlgn="base" hangingPunct="1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charset="2"/>
        <a:buChar char=""/>
        <a:defRPr sz="26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547688" indent="-228600" algn="l" rtl="0" eaLnBrk="1" fontAlgn="base" hangingPunct="1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charset="2"/>
        <a:buChar char=""/>
        <a:defRPr sz="24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822325" indent="-228600" algn="l" rtl="0" eaLnBrk="1" fontAlgn="base" hangingPunct="1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096963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1371600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82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83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9.emf"/><Relationship Id="rId6" Type="http://schemas.openxmlformats.org/officeDocument/2006/relationships/oleObject" Target="../embeddings/oleObject3.bin"/><Relationship Id="rId7" Type="http://schemas.openxmlformats.org/officeDocument/2006/relationships/image" Target="../media/image1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11.emf"/><Relationship Id="rId6" Type="http://schemas.openxmlformats.org/officeDocument/2006/relationships/oleObject" Target="../embeddings/oleObject5.bin"/><Relationship Id="rId7" Type="http://schemas.openxmlformats.org/officeDocument/2006/relationships/image" Target="../media/image12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13.emf"/><Relationship Id="rId6" Type="http://schemas.openxmlformats.org/officeDocument/2006/relationships/oleObject" Target="../embeddings/oleObject7.bin"/><Relationship Id="rId7" Type="http://schemas.openxmlformats.org/officeDocument/2006/relationships/image" Target="../media/image14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9.bin"/><Relationship Id="rId7" Type="http://schemas.openxmlformats.org/officeDocument/2006/relationships/image" Target="../media/image16.emf"/><Relationship Id="rId8" Type="http://schemas.openxmlformats.org/officeDocument/2006/relationships/oleObject" Target="../embeddings/oleObject10.bin"/><Relationship Id="rId9" Type="http://schemas.openxmlformats.org/officeDocument/2006/relationships/image" Target="../media/image17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30.emf"/><Relationship Id="rId6" Type="http://schemas.openxmlformats.org/officeDocument/2006/relationships/oleObject" Target="../embeddings/oleObject12.bin"/><Relationship Id="rId7" Type="http://schemas.openxmlformats.org/officeDocument/2006/relationships/image" Target="../media/image31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32.emf"/><Relationship Id="rId6" Type="http://schemas.openxmlformats.org/officeDocument/2006/relationships/oleObject" Target="../embeddings/oleObject14.bin"/><Relationship Id="rId7" Type="http://schemas.openxmlformats.org/officeDocument/2006/relationships/image" Target="../media/image33.emf"/><Relationship Id="rId8" Type="http://schemas.openxmlformats.org/officeDocument/2006/relationships/oleObject" Target="../embeddings/oleObject15.bin"/><Relationship Id="rId9" Type="http://schemas.openxmlformats.org/officeDocument/2006/relationships/image" Target="../media/image34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4" Type="http://schemas.openxmlformats.org/officeDocument/2006/relationships/oleObject" Target="../embeddings/oleObject16.bin"/><Relationship Id="rId5" Type="http://schemas.openxmlformats.org/officeDocument/2006/relationships/image" Target="../media/image37.emf"/><Relationship Id="rId6" Type="http://schemas.openxmlformats.org/officeDocument/2006/relationships/oleObject" Target="../embeddings/oleObject17.bin"/><Relationship Id="rId7" Type="http://schemas.openxmlformats.org/officeDocument/2006/relationships/image" Target="../media/image38.emf"/><Relationship Id="rId8" Type="http://schemas.openxmlformats.org/officeDocument/2006/relationships/oleObject" Target="../embeddings/oleObject18.bin"/><Relationship Id="rId9" Type="http://schemas.openxmlformats.org/officeDocument/2006/relationships/image" Target="../media/image39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4" Type="http://schemas.openxmlformats.org/officeDocument/2006/relationships/oleObject" Target="../embeddings/oleObject19.bin"/><Relationship Id="rId5" Type="http://schemas.openxmlformats.org/officeDocument/2006/relationships/image" Target="../media/image40.emf"/><Relationship Id="rId6" Type="http://schemas.openxmlformats.org/officeDocument/2006/relationships/oleObject" Target="../embeddings/oleObject20.bin"/><Relationship Id="rId7" Type="http://schemas.openxmlformats.org/officeDocument/2006/relationships/image" Target="../media/image41.emf"/><Relationship Id="rId8" Type="http://schemas.openxmlformats.org/officeDocument/2006/relationships/oleObject" Target="../embeddings/oleObject21.bin"/><Relationship Id="rId9" Type="http://schemas.openxmlformats.org/officeDocument/2006/relationships/image" Target="../media/image42.emf"/><Relationship Id="rId10" Type="http://schemas.openxmlformats.org/officeDocument/2006/relationships/oleObject" Target="../embeddings/oleObject22.bin"/><Relationship Id="rId11" Type="http://schemas.openxmlformats.org/officeDocument/2006/relationships/image" Target="../media/image43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7.emf"/><Relationship Id="rId12" Type="http://schemas.openxmlformats.org/officeDocument/2006/relationships/oleObject" Target="../embeddings/oleObject26.bin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Relationship Id="rId4" Type="http://schemas.openxmlformats.org/officeDocument/2006/relationships/image" Target="../media/image48.png"/><Relationship Id="rId5" Type="http://schemas.openxmlformats.org/officeDocument/2006/relationships/image" Target="../media/image49.png"/><Relationship Id="rId6" Type="http://schemas.openxmlformats.org/officeDocument/2006/relationships/oleObject" Target="../embeddings/oleObject23.bin"/><Relationship Id="rId7" Type="http://schemas.openxmlformats.org/officeDocument/2006/relationships/image" Target="../media/image45.emf"/><Relationship Id="rId8" Type="http://schemas.openxmlformats.org/officeDocument/2006/relationships/oleObject" Target="../embeddings/oleObject24.bin"/><Relationship Id="rId9" Type="http://schemas.openxmlformats.org/officeDocument/2006/relationships/image" Target="../media/image46.emf"/><Relationship Id="rId10" Type="http://schemas.openxmlformats.org/officeDocument/2006/relationships/oleObject" Target="../embeddings/oleObject25.bin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4" Type="http://schemas.openxmlformats.org/officeDocument/2006/relationships/oleObject" Target="../embeddings/oleObject27.bin"/><Relationship Id="rId5" Type="http://schemas.openxmlformats.org/officeDocument/2006/relationships/image" Target="../media/image50.emf"/><Relationship Id="rId6" Type="http://schemas.openxmlformats.org/officeDocument/2006/relationships/oleObject" Target="../embeddings/oleObject28.bin"/><Relationship Id="rId7" Type="http://schemas.openxmlformats.org/officeDocument/2006/relationships/image" Target="../media/image51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4" Type="http://schemas.openxmlformats.org/officeDocument/2006/relationships/image" Target="../media/image5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4" Type="http://schemas.openxmlformats.org/officeDocument/2006/relationships/image" Target="../media/image52.png"/><Relationship Id="rId5" Type="http://schemas.openxmlformats.org/officeDocument/2006/relationships/image" Target="../media/image5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7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58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59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60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61.jpe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62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63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64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4" Type="http://schemas.openxmlformats.org/officeDocument/2006/relationships/hyperlink" Target="http://sox.sourceforge.net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6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66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67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66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6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66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70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71.jpe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72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66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7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66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74.jpe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75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66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4" Type="http://schemas.openxmlformats.org/officeDocument/2006/relationships/image" Target="../media/image7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4" Type="http://schemas.openxmlformats.org/officeDocument/2006/relationships/oleObject" Target="../embeddings/oleObject29.bin"/><Relationship Id="rId5" Type="http://schemas.openxmlformats.org/officeDocument/2006/relationships/image" Target="../media/image78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4" Type="http://schemas.openxmlformats.org/officeDocument/2006/relationships/oleObject" Target="../embeddings/oleObject30.bin"/><Relationship Id="rId5" Type="http://schemas.openxmlformats.org/officeDocument/2006/relationships/image" Target="../media/image79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80.pn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8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616200" y="762000"/>
            <a:ext cx="6553200" cy="1143000"/>
          </a:xfrm>
        </p:spPr>
        <p:txBody>
          <a:bodyPr/>
          <a:lstStyle/>
          <a:p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CS 224S / LINGUIST 285</a:t>
            </a:r>
            <a:b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</a:br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Spoken Language Processing</a:t>
            </a:r>
          </a:p>
        </p:txBody>
      </p:sp>
      <p:sp>
        <p:nvSpPr>
          <p:cNvPr id="6" name="Rectangle 6"/>
          <p:cNvSpPr txBox="1">
            <a:spLocks noChangeArrowheads="1"/>
          </p:cNvSpPr>
          <p:nvPr/>
        </p:nvSpPr>
        <p:spPr bwMode="auto">
          <a:xfrm>
            <a:off x="4267200" y="2190750"/>
            <a:ext cx="38862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Times" charset="0"/>
              <a:buNone/>
              <a:defRPr sz="26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1pPr>
            <a:lvl2pPr marL="547688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charset="2"/>
              <a:buChar char=""/>
              <a:defRPr sz="24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2pPr>
            <a:lvl3pPr marL="822325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3pPr>
            <a:lvl4pPr marL="1096963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4pPr>
            <a:lvl5pPr marL="1371600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0" y="3048000"/>
            <a:ext cx="9144000" cy="1752600"/>
          </a:xfrm>
        </p:spPr>
        <p:txBody>
          <a:bodyPr/>
          <a:lstStyle/>
          <a:p>
            <a:r>
              <a:rPr lang="en-US" sz="3600" dirty="0">
                <a:solidFill>
                  <a:schemeClr val="accent1"/>
                </a:solidFill>
              </a:rPr>
              <a:t>Andrew Maas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Stanford University 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Spring 2017</a:t>
            </a:r>
            <a:endParaRPr lang="en-US" sz="3600" dirty="0">
              <a:solidFill>
                <a:schemeClr val="tx2"/>
              </a:solidFill>
            </a:endParaRPr>
          </a:p>
          <a:p>
            <a:r>
              <a:rPr lang="en-US" sz="3700" b="1" dirty="0">
                <a:solidFill>
                  <a:schemeClr val="accent1">
                    <a:lumMod val="75000"/>
                  </a:schemeClr>
                </a:solidFill>
              </a:rPr>
              <a:t>Lecture 5: GMM Acoustic Modeling and Feature Extraction </a:t>
            </a:r>
          </a:p>
          <a:p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Picture 2" descr="94022a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57200"/>
            <a:ext cx="2205593" cy="18389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57800" y="6505591"/>
            <a:ext cx="3886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Original slides by Dan </a:t>
            </a:r>
            <a:r>
              <a:rPr lang="en-US" sz="2000" dirty="0" err="1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Jurafsky</a:t>
            </a:r>
            <a:endParaRPr lang="en-US" sz="2000" dirty="0">
              <a:solidFill>
                <a:schemeClr val="accent1"/>
              </a:solidFill>
              <a:latin typeface="Calibri"/>
              <a:ea typeface="ＭＳ Ｐゴシック" charset="-128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9634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Reminder: means and variances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For a discrete random variable X</a:t>
            </a:r>
          </a:p>
          <a:p>
            <a:r>
              <a:rPr lang="en-US"/>
              <a:t>Mean is the expected value of X </a:t>
            </a:r>
          </a:p>
          <a:p>
            <a:pPr lvl="1"/>
            <a:r>
              <a:rPr lang="en-US"/>
              <a:t>Weighted sum over the values of X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endParaRPr lang="en-US"/>
          </a:p>
          <a:p>
            <a:r>
              <a:rPr lang="en-US"/>
              <a:t>Variance is the squared average deviation from mean</a:t>
            </a:r>
          </a:p>
        </p:txBody>
      </p:sp>
      <p:pic>
        <p:nvPicPr>
          <p:cNvPr id="34819" name="Picture 4" descr="me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819400"/>
            <a:ext cx="4267200" cy="1262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5" descr="varianc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648200"/>
            <a:ext cx="8001000" cy="113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2708" name="Picture 1028" descr="map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28600"/>
            <a:ext cx="8172450" cy="554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709" name="Rectangle 1029"/>
          <p:cNvSpPr>
            <a:spLocks noChangeArrowheads="1"/>
          </p:cNvSpPr>
          <p:nvPr/>
        </p:nvSpPr>
        <p:spPr bwMode="auto">
          <a:xfrm>
            <a:off x="5564188" y="6480175"/>
            <a:ext cx="22209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Bryan Pellom</a:t>
            </a:r>
          </a:p>
        </p:txBody>
      </p:sp>
    </p:spTree>
    <p:extLst>
      <p:ext uri="{BB962C8B-B14F-4D97-AF65-F5344CB8AC3E}">
        <p14:creationId xmlns:p14="http://schemas.microsoft.com/office/powerpoint/2010/main" val="5601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4755" name="Picture 1028" descr="ma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32900" cy="598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56" name="Rectangle 1030"/>
          <p:cNvSpPr>
            <a:spLocks noChangeArrowheads="1"/>
          </p:cNvSpPr>
          <p:nvPr/>
        </p:nvSpPr>
        <p:spPr bwMode="auto">
          <a:xfrm>
            <a:off x="4419600" y="6521450"/>
            <a:ext cx="3632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Bryan Pellom after Huang et al</a:t>
            </a:r>
          </a:p>
        </p:txBody>
      </p:sp>
    </p:spTree>
    <p:extLst>
      <p:ext uri="{BB962C8B-B14F-4D97-AF65-F5344CB8AC3E}">
        <p14:creationId xmlns:p14="http://schemas.microsoft.com/office/powerpoint/2010/main" val="767711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Summary</a:t>
            </a:r>
            <a:endParaRPr lang="en-US"/>
          </a:p>
        </p:txBody>
      </p:sp>
      <p:sp>
        <p:nvSpPr>
          <p:cNvPr id="7680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dirty="0" smtClean="0"/>
              <a:t>MLLR: works on small amounts of adaptation data</a:t>
            </a:r>
          </a:p>
          <a:p>
            <a:r>
              <a:rPr lang="en-US" sz="3200" dirty="0" smtClean="0"/>
              <a:t>MAP: Maximum A Posterior Adaptation</a:t>
            </a:r>
          </a:p>
          <a:p>
            <a:pPr lvl="1"/>
            <a:r>
              <a:rPr lang="en-US" sz="3200" dirty="0" smtClean="0"/>
              <a:t>Works well on large adaptation sets</a:t>
            </a:r>
          </a:p>
          <a:p>
            <a:r>
              <a:rPr lang="en-US" sz="3200" dirty="0" smtClean="0"/>
              <a:t>Acoustic adaptation techniques are quite successful at dealing with speaker variability</a:t>
            </a:r>
          </a:p>
          <a:p>
            <a:r>
              <a:rPr lang="en-US" sz="3200" dirty="0" smtClean="0"/>
              <a:t>If we can get 10 seconds with the speaker.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31086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274639"/>
            <a:ext cx="8991600" cy="487361"/>
          </a:xfrm>
        </p:spPr>
        <p:txBody>
          <a:bodyPr/>
          <a:lstStyle/>
          <a:p>
            <a:r>
              <a:rPr lang="en-US" dirty="0"/>
              <a:t>Gaussian as Probability Density Function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066800"/>
            <a:ext cx="8686800" cy="4953000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sz="2800" dirty="0"/>
              <a:t>A Gaussian is a probability density function; probability is area under curve.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/>
              <a:t>To make it a probability, constrain area under curve = 1</a:t>
            </a:r>
            <a:endParaRPr lang="en-US" dirty="0"/>
          </a:p>
        </p:txBody>
      </p:sp>
      <p:pic>
        <p:nvPicPr>
          <p:cNvPr id="36868" name="Picture 4" descr="gauss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638809"/>
            <a:ext cx="5715000" cy="42191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639761"/>
          </a:xfrm>
        </p:spPr>
        <p:txBody>
          <a:bodyPr/>
          <a:lstStyle/>
          <a:p>
            <a:r>
              <a:rPr lang="en-US" dirty="0"/>
              <a:t>Gaussian PDFs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BUT…</a:t>
            </a:r>
          </a:p>
          <a:p>
            <a:pPr lvl="1"/>
            <a:r>
              <a:rPr lang="en-US" dirty="0"/>
              <a:t>We will be using </a:t>
            </a:r>
            <a:r>
              <a:rPr lang="ja-JP" altLang="en-US" dirty="0"/>
              <a:t>“</a:t>
            </a:r>
            <a:r>
              <a:rPr lang="en-US" dirty="0"/>
              <a:t>point estimates</a:t>
            </a:r>
            <a:r>
              <a:rPr lang="ja-JP" altLang="en-US" dirty="0"/>
              <a:t>”</a:t>
            </a:r>
            <a:r>
              <a:rPr lang="en-US" dirty="0"/>
              <a:t>; value of Gaussian at point.</a:t>
            </a:r>
          </a:p>
          <a:p>
            <a:r>
              <a:rPr lang="en-US" dirty="0"/>
              <a:t>Technically these are not probabilities, since a </a:t>
            </a:r>
            <a:r>
              <a:rPr lang="en-US" dirty="0" err="1"/>
              <a:t>pdf</a:t>
            </a:r>
            <a:r>
              <a:rPr lang="en-US" dirty="0"/>
              <a:t> gives a probability over a interval, needs to be multiplied by dx</a:t>
            </a:r>
          </a:p>
          <a:p>
            <a:r>
              <a:rPr lang="en-US" dirty="0"/>
              <a:t>As we will see later, this is ok since the same value is omitted from all Gaussians, so </a:t>
            </a:r>
            <a:r>
              <a:rPr lang="en-US" dirty="0" err="1"/>
              <a:t>argmax</a:t>
            </a:r>
            <a:r>
              <a:rPr lang="en-US" dirty="0"/>
              <a:t> is still correct.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639761"/>
          </a:xfrm>
        </p:spPr>
        <p:txBody>
          <a:bodyPr/>
          <a:lstStyle/>
          <a:p>
            <a:r>
              <a:rPr lang="en-US" dirty="0"/>
              <a:t>Gaussians for Acoustic Modeling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P(</a:t>
            </a:r>
            <a:r>
              <a:rPr lang="en-US" dirty="0" err="1"/>
              <a:t>o|q</a:t>
            </a:r>
            <a:r>
              <a:rPr lang="en-US" dirty="0"/>
              <a:t>): </a:t>
            </a:r>
            <a:r>
              <a:rPr lang="en-US" sz="2400" dirty="0"/>
              <a:t>A Gaussian parameterized by mean and variance:</a:t>
            </a:r>
          </a:p>
          <a:p>
            <a:endParaRPr lang="en-US" dirty="0"/>
          </a:p>
        </p:txBody>
      </p:sp>
      <p:grpSp>
        <p:nvGrpSpPr>
          <p:cNvPr id="40964" name="Group 4"/>
          <p:cNvGrpSpPr>
            <a:grpSpLocks/>
          </p:cNvGrpSpPr>
          <p:nvPr/>
        </p:nvGrpSpPr>
        <p:grpSpPr bwMode="auto">
          <a:xfrm>
            <a:off x="2438400" y="4640263"/>
            <a:ext cx="2047875" cy="1165225"/>
            <a:chOff x="606" y="966"/>
            <a:chExt cx="1194" cy="489"/>
          </a:xfrm>
        </p:grpSpPr>
        <p:sp>
          <p:nvSpPr>
            <p:cNvPr id="40995" name="Freeform 5"/>
            <p:cNvSpPr>
              <a:spLocks/>
            </p:cNvSpPr>
            <p:nvPr/>
          </p:nvSpPr>
          <p:spPr bwMode="auto">
            <a:xfrm>
              <a:off x="606" y="966"/>
              <a:ext cx="606" cy="489"/>
            </a:xfrm>
            <a:custGeom>
              <a:avLst/>
              <a:gdLst>
                <a:gd name="T0" fmla="*/ 0 w 606"/>
                <a:gd name="T1" fmla="*/ 489 h 489"/>
                <a:gd name="T2" fmla="*/ 192 w 606"/>
                <a:gd name="T3" fmla="*/ 453 h 489"/>
                <a:gd name="T4" fmla="*/ 336 w 606"/>
                <a:gd name="T5" fmla="*/ 321 h 489"/>
                <a:gd name="T6" fmla="*/ 420 w 606"/>
                <a:gd name="T7" fmla="*/ 177 h 489"/>
                <a:gd name="T8" fmla="*/ 480 w 606"/>
                <a:gd name="T9" fmla="*/ 69 h 489"/>
                <a:gd name="T10" fmla="*/ 543 w 606"/>
                <a:gd name="T11" fmla="*/ 12 h 489"/>
                <a:gd name="T12" fmla="*/ 606 w 606"/>
                <a:gd name="T13" fmla="*/ 0 h 48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06"/>
                <a:gd name="T22" fmla="*/ 0 h 489"/>
                <a:gd name="T23" fmla="*/ 606 w 606"/>
                <a:gd name="T24" fmla="*/ 489 h 48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06" h="489">
                  <a:moveTo>
                    <a:pt x="0" y="489"/>
                  </a:moveTo>
                  <a:cubicBezTo>
                    <a:pt x="68" y="485"/>
                    <a:pt x="136" y="481"/>
                    <a:pt x="192" y="453"/>
                  </a:cubicBezTo>
                  <a:cubicBezTo>
                    <a:pt x="248" y="425"/>
                    <a:pt x="298" y="367"/>
                    <a:pt x="336" y="321"/>
                  </a:cubicBezTo>
                  <a:cubicBezTo>
                    <a:pt x="374" y="275"/>
                    <a:pt x="396" y="219"/>
                    <a:pt x="420" y="177"/>
                  </a:cubicBezTo>
                  <a:cubicBezTo>
                    <a:pt x="444" y="135"/>
                    <a:pt x="459" y="97"/>
                    <a:pt x="480" y="69"/>
                  </a:cubicBezTo>
                  <a:cubicBezTo>
                    <a:pt x="501" y="41"/>
                    <a:pt x="522" y="23"/>
                    <a:pt x="543" y="12"/>
                  </a:cubicBezTo>
                  <a:cubicBezTo>
                    <a:pt x="564" y="1"/>
                    <a:pt x="593" y="2"/>
                    <a:pt x="606" y="0"/>
                  </a:cubicBezTo>
                </a:path>
              </a:pathLst>
            </a:custGeom>
            <a:noFill/>
            <a:ln w="349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0996" name="Freeform 6"/>
            <p:cNvSpPr>
              <a:spLocks/>
            </p:cNvSpPr>
            <p:nvPr/>
          </p:nvSpPr>
          <p:spPr bwMode="auto">
            <a:xfrm flipH="1">
              <a:off x="1194" y="966"/>
              <a:ext cx="606" cy="489"/>
            </a:xfrm>
            <a:custGeom>
              <a:avLst/>
              <a:gdLst>
                <a:gd name="T0" fmla="*/ 0 w 606"/>
                <a:gd name="T1" fmla="*/ 489 h 489"/>
                <a:gd name="T2" fmla="*/ 192 w 606"/>
                <a:gd name="T3" fmla="*/ 453 h 489"/>
                <a:gd name="T4" fmla="*/ 336 w 606"/>
                <a:gd name="T5" fmla="*/ 321 h 489"/>
                <a:gd name="T6" fmla="*/ 420 w 606"/>
                <a:gd name="T7" fmla="*/ 177 h 489"/>
                <a:gd name="T8" fmla="*/ 480 w 606"/>
                <a:gd name="T9" fmla="*/ 69 h 489"/>
                <a:gd name="T10" fmla="*/ 543 w 606"/>
                <a:gd name="T11" fmla="*/ 12 h 489"/>
                <a:gd name="T12" fmla="*/ 606 w 606"/>
                <a:gd name="T13" fmla="*/ 0 h 48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06"/>
                <a:gd name="T22" fmla="*/ 0 h 489"/>
                <a:gd name="T23" fmla="*/ 606 w 606"/>
                <a:gd name="T24" fmla="*/ 489 h 48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06" h="489">
                  <a:moveTo>
                    <a:pt x="0" y="489"/>
                  </a:moveTo>
                  <a:cubicBezTo>
                    <a:pt x="68" y="485"/>
                    <a:pt x="136" y="481"/>
                    <a:pt x="192" y="453"/>
                  </a:cubicBezTo>
                  <a:cubicBezTo>
                    <a:pt x="248" y="425"/>
                    <a:pt x="298" y="367"/>
                    <a:pt x="336" y="321"/>
                  </a:cubicBezTo>
                  <a:cubicBezTo>
                    <a:pt x="374" y="275"/>
                    <a:pt x="396" y="219"/>
                    <a:pt x="420" y="177"/>
                  </a:cubicBezTo>
                  <a:cubicBezTo>
                    <a:pt x="444" y="135"/>
                    <a:pt x="459" y="97"/>
                    <a:pt x="480" y="69"/>
                  </a:cubicBezTo>
                  <a:cubicBezTo>
                    <a:pt x="501" y="41"/>
                    <a:pt x="522" y="23"/>
                    <a:pt x="543" y="12"/>
                  </a:cubicBezTo>
                  <a:cubicBezTo>
                    <a:pt x="564" y="1"/>
                    <a:pt x="593" y="2"/>
                    <a:pt x="606" y="0"/>
                  </a:cubicBezTo>
                </a:path>
              </a:pathLst>
            </a:custGeom>
            <a:noFill/>
            <a:ln w="349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0965" name="Rectangle 7"/>
          <p:cNvSpPr>
            <a:spLocks noChangeArrowheads="1"/>
          </p:cNvSpPr>
          <p:nvPr/>
        </p:nvSpPr>
        <p:spPr bwMode="auto">
          <a:xfrm>
            <a:off x="1406525" y="4821238"/>
            <a:ext cx="99603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P(</a:t>
            </a:r>
            <a:r>
              <a:rPr lang="en-US" sz="2400" dirty="0" err="1">
                <a:latin typeface="Calibri"/>
                <a:cs typeface="Calibri"/>
              </a:rPr>
              <a:t>o|q</a:t>
            </a:r>
            <a:r>
              <a:rPr lang="en-US" sz="2400" dirty="0">
                <a:latin typeface="Calibri"/>
                <a:cs typeface="Calibri"/>
              </a:rPr>
              <a:t>)</a:t>
            </a:r>
          </a:p>
        </p:txBody>
      </p:sp>
      <p:sp>
        <p:nvSpPr>
          <p:cNvPr id="40966" name="Rectangle 8"/>
          <p:cNvSpPr>
            <a:spLocks noChangeArrowheads="1"/>
          </p:cNvSpPr>
          <p:nvPr/>
        </p:nvSpPr>
        <p:spPr bwMode="auto">
          <a:xfrm>
            <a:off x="3421063" y="5903913"/>
            <a:ext cx="3469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o</a:t>
            </a:r>
          </a:p>
        </p:txBody>
      </p:sp>
      <p:sp>
        <p:nvSpPr>
          <p:cNvPr id="40967" name="Line 9"/>
          <p:cNvSpPr>
            <a:spLocks noChangeShapeType="1"/>
          </p:cNvSpPr>
          <p:nvPr/>
        </p:nvSpPr>
        <p:spPr bwMode="auto">
          <a:xfrm flipV="1">
            <a:off x="2133600" y="5783263"/>
            <a:ext cx="5505450" cy="0"/>
          </a:xfrm>
          <a:prstGeom prst="line">
            <a:avLst/>
          </a:prstGeom>
          <a:noFill/>
          <a:ln w="349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40968" name="Line 10"/>
          <p:cNvSpPr>
            <a:spLocks noChangeShapeType="1"/>
          </p:cNvSpPr>
          <p:nvPr/>
        </p:nvSpPr>
        <p:spPr bwMode="auto">
          <a:xfrm flipV="1">
            <a:off x="2209800" y="4030663"/>
            <a:ext cx="0" cy="1752600"/>
          </a:xfrm>
          <a:prstGeom prst="line">
            <a:avLst/>
          </a:prstGeom>
          <a:noFill/>
          <a:ln w="349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40969" name="Rectangle 11"/>
          <p:cNvSpPr>
            <a:spLocks noChangeArrowheads="1"/>
          </p:cNvSpPr>
          <p:nvPr/>
        </p:nvSpPr>
        <p:spPr bwMode="auto">
          <a:xfrm>
            <a:off x="4657725" y="3686175"/>
            <a:ext cx="39843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P(</a:t>
            </a:r>
            <a:r>
              <a:rPr lang="en-US" sz="2400" dirty="0" err="1">
                <a:latin typeface="Calibri"/>
                <a:cs typeface="Calibri"/>
              </a:rPr>
              <a:t>o|q</a:t>
            </a:r>
            <a:r>
              <a:rPr lang="en-US" sz="2400" dirty="0">
                <a:latin typeface="Calibri"/>
                <a:cs typeface="Calibri"/>
              </a:rPr>
              <a:t>) is highest here at mean</a:t>
            </a:r>
          </a:p>
        </p:txBody>
      </p:sp>
      <p:sp>
        <p:nvSpPr>
          <p:cNvPr id="40970" name="Rectangle 12"/>
          <p:cNvSpPr>
            <a:spLocks noChangeArrowheads="1"/>
          </p:cNvSpPr>
          <p:nvPr/>
        </p:nvSpPr>
        <p:spPr bwMode="auto">
          <a:xfrm>
            <a:off x="4979988" y="4719638"/>
            <a:ext cx="420845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P(</a:t>
            </a:r>
            <a:r>
              <a:rPr lang="en-US" sz="2400" dirty="0" err="1">
                <a:latin typeface="Calibri"/>
                <a:cs typeface="Calibri"/>
              </a:rPr>
              <a:t>o|q</a:t>
            </a:r>
            <a:r>
              <a:rPr lang="en-US" sz="2400" dirty="0">
                <a:latin typeface="Calibri"/>
                <a:cs typeface="Calibri"/>
              </a:rPr>
              <a:t>) low here, far from mean</a:t>
            </a:r>
          </a:p>
        </p:txBody>
      </p:sp>
      <p:sp>
        <p:nvSpPr>
          <p:cNvPr id="40971" name="Line 13"/>
          <p:cNvSpPr>
            <a:spLocks noChangeShapeType="1"/>
          </p:cNvSpPr>
          <p:nvPr/>
        </p:nvSpPr>
        <p:spPr bwMode="auto">
          <a:xfrm flipH="1">
            <a:off x="3505200" y="3878263"/>
            <a:ext cx="1143000" cy="762000"/>
          </a:xfrm>
          <a:prstGeom prst="line">
            <a:avLst/>
          </a:prstGeom>
          <a:noFill/>
          <a:ln w="349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40972" name="Line 14"/>
          <p:cNvSpPr>
            <a:spLocks noChangeShapeType="1"/>
          </p:cNvSpPr>
          <p:nvPr/>
        </p:nvSpPr>
        <p:spPr bwMode="auto">
          <a:xfrm flipH="1">
            <a:off x="4114800" y="4945063"/>
            <a:ext cx="914400" cy="609600"/>
          </a:xfrm>
          <a:prstGeom prst="line">
            <a:avLst/>
          </a:prstGeom>
          <a:noFill/>
          <a:ln w="349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grpSp>
        <p:nvGrpSpPr>
          <p:cNvPr id="40974" name="Group 16"/>
          <p:cNvGrpSpPr>
            <a:grpSpLocks/>
          </p:cNvGrpSpPr>
          <p:nvPr/>
        </p:nvGrpSpPr>
        <p:grpSpPr bwMode="auto">
          <a:xfrm>
            <a:off x="2286000" y="2514600"/>
            <a:ext cx="5505450" cy="700088"/>
            <a:chOff x="462" y="1011"/>
            <a:chExt cx="3468" cy="441"/>
          </a:xfrm>
        </p:grpSpPr>
        <p:grpSp>
          <p:nvGrpSpPr>
            <p:cNvPr id="40980" name="Group 17"/>
            <p:cNvGrpSpPr>
              <a:grpSpLocks/>
            </p:cNvGrpSpPr>
            <p:nvPr/>
          </p:nvGrpSpPr>
          <p:grpSpPr bwMode="auto">
            <a:xfrm>
              <a:off x="462" y="1275"/>
              <a:ext cx="1194" cy="177"/>
              <a:chOff x="462" y="1275"/>
              <a:chExt cx="1194" cy="177"/>
            </a:xfrm>
          </p:grpSpPr>
          <p:sp>
            <p:nvSpPr>
              <p:cNvPr id="40993" name="Freeform 18"/>
              <p:cNvSpPr>
                <a:spLocks/>
              </p:cNvSpPr>
              <p:nvPr/>
            </p:nvSpPr>
            <p:spPr bwMode="auto">
              <a:xfrm>
                <a:off x="462" y="1275"/>
                <a:ext cx="606" cy="177"/>
              </a:xfrm>
              <a:custGeom>
                <a:avLst/>
                <a:gdLst>
                  <a:gd name="T0" fmla="*/ 0 w 606"/>
                  <a:gd name="T1" fmla="*/ 64 h 489"/>
                  <a:gd name="T2" fmla="*/ 192 w 606"/>
                  <a:gd name="T3" fmla="*/ 59 h 489"/>
                  <a:gd name="T4" fmla="*/ 336 w 606"/>
                  <a:gd name="T5" fmla="*/ 42 h 489"/>
                  <a:gd name="T6" fmla="*/ 420 w 606"/>
                  <a:gd name="T7" fmla="*/ 23 h 489"/>
                  <a:gd name="T8" fmla="*/ 480 w 606"/>
                  <a:gd name="T9" fmla="*/ 9 h 489"/>
                  <a:gd name="T10" fmla="*/ 543 w 606"/>
                  <a:gd name="T11" fmla="*/ 1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40994" name="Freeform 19"/>
              <p:cNvSpPr>
                <a:spLocks/>
              </p:cNvSpPr>
              <p:nvPr/>
            </p:nvSpPr>
            <p:spPr bwMode="auto">
              <a:xfrm flipH="1">
                <a:off x="1050" y="1275"/>
                <a:ext cx="606" cy="177"/>
              </a:xfrm>
              <a:custGeom>
                <a:avLst/>
                <a:gdLst>
                  <a:gd name="T0" fmla="*/ 0 w 606"/>
                  <a:gd name="T1" fmla="*/ 64 h 489"/>
                  <a:gd name="T2" fmla="*/ 192 w 606"/>
                  <a:gd name="T3" fmla="*/ 59 h 489"/>
                  <a:gd name="T4" fmla="*/ 336 w 606"/>
                  <a:gd name="T5" fmla="*/ 42 h 489"/>
                  <a:gd name="T6" fmla="*/ 420 w 606"/>
                  <a:gd name="T7" fmla="*/ 23 h 489"/>
                  <a:gd name="T8" fmla="*/ 480 w 606"/>
                  <a:gd name="T9" fmla="*/ 9 h 489"/>
                  <a:gd name="T10" fmla="*/ 543 w 606"/>
                  <a:gd name="T11" fmla="*/ 1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  <p:grpSp>
          <p:nvGrpSpPr>
            <p:cNvPr id="40981" name="Group 20"/>
            <p:cNvGrpSpPr>
              <a:grpSpLocks/>
            </p:cNvGrpSpPr>
            <p:nvPr/>
          </p:nvGrpSpPr>
          <p:grpSpPr bwMode="auto">
            <a:xfrm>
              <a:off x="966" y="1011"/>
              <a:ext cx="1194" cy="441"/>
              <a:chOff x="606" y="966"/>
              <a:chExt cx="1194" cy="489"/>
            </a:xfrm>
          </p:grpSpPr>
          <p:sp>
            <p:nvSpPr>
              <p:cNvPr id="40991" name="Freeform 21"/>
              <p:cNvSpPr>
                <a:spLocks/>
              </p:cNvSpPr>
              <p:nvPr/>
            </p:nvSpPr>
            <p:spPr bwMode="auto">
              <a:xfrm>
                <a:off x="606" y="966"/>
                <a:ext cx="606" cy="489"/>
              </a:xfrm>
              <a:custGeom>
                <a:avLst/>
                <a:gdLst>
                  <a:gd name="T0" fmla="*/ 0 w 606"/>
                  <a:gd name="T1" fmla="*/ 489 h 489"/>
                  <a:gd name="T2" fmla="*/ 192 w 606"/>
                  <a:gd name="T3" fmla="*/ 453 h 489"/>
                  <a:gd name="T4" fmla="*/ 336 w 606"/>
                  <a:gd name="T5" fmla="*/ 321 h 489"/>
                  <a:gd name="T6" fmla="*/ 420 w 606"/>
                  <a:gd name="T7" fmla="*/ 177 h 489"/>
                  <a:gd name="T8" fmla="*/ 480 w 606"/>
                  <a:gd name="T9" fmla="*/ 69 h 489"/>
                  <a:gd name="T10" fmla="*/ 543 w 606"/>
                  <a:gd name="T11" fmla="*/ 12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40992" name="Freeform 22"/>
              <p:cNvSpPr>
                <a:spLocks/>
              </p:cNvSpPr>
              <p:nvPr/>
            </p:nvSpPr>
            <p:spPr bwMode="auto">
              <a:xfrm flipH="1">
                <a:off x="1194" y="966"/>
                <a:ext cx="606" cy="489"/>
              </a:xfrm>
              <a:custGeom>
                <a:avLst/>
                <a:gdLst>
                  <a:gd name="T0" fmla="*/ 0 w 606"/>
                  <a:gd name="T1" fmla="*/ 489 h 489"/>
                  <a:gd name="T2" fmla="*/ 192 w 606"/>
                  <a:gd name="T3" fmla="*/ 453 h 489"/>
                  <a:gd name="T4" fmla="*/ 336 w 606"/>
                  <a:gd name="T5" fmla="*/ 321 h 489"/>
                  <a:gd name="T6" fmla="*/ 420 w 606"/>
                  <a:gd name="T7" fmla="*/ 177 h 489"/>
                  <a:gd name="T8" fmla="*/ 480 w 606"/>
                  <a:gd name="T9" fmla="*/ 69 h 489"/>
                  <a:gd name="T10" fmla="*/ 543 w 606"/>
                  <a:gd name="T11" fmla="*/ 12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  <p:grpSp>
          <p:nvGrpSpPr>
            <p:cNvPr id="40982" name="Group 23"/>
            <p:cNvGrpSpPr>
              <a:grpSpLocks/>
            </p:cNvGrpSpPr>
            <p:nvPr/>
          </p:nvGrpSpPr>
          <p:grpSpPr bwMode="auto">
            <a:xfrm>
              <a:off x="1518" y="1107"/>
              <a:ext cx="1194" cy="345"/>
              <a:chOff x="606" y="966"/>
              <a:chExt cx="1194" cy="489"/>
            </a:xfrm>
          </p:grpSpPr>
          <p:sp>
            <p:nvSpPr>
              <p:cNvPr id="40989" name="Freeform 24"/>
              <p:cNvSpPr>
                <a:spLocks/>
              </p:cNvSpPr>
              <p:nvPr/>
            </p:nvSpPr>
            <p:spPr bwMode="auto">
              <a:xfrm>
                <a:off x="606" y="966"/>
                <a:ext cx="606" cy="489"/>
              </a:xfrm>
              <a:custGeom>
                <a:avLst/>
                <a:gdLst>
                  <a:gd name="T0" fmla="*/ 0 w 606"/>
                  <a:gd name="T1" fmla="*/ 489 h 489"/>
                  <a:gd name="T2" fmla="*/ 192 w 606"/>
                  <a:gd name="T3" fmla="*/ 453 h 489"/>
                  <a:gd name="T4" fmla="*/ 336 w 606"/>
                  <a:gd name="T5" fmla="*/ 321 h 489"/>
                  <a:gd name="T6" fmla="*/ 420 w 606"/>
                  <a:gd name="T7" fmla="*/ 177 h 489"/>
                  <a:gd name="T8" fmla="*/ 480 w 606"/>
                  <a:gd name="T9" fmla="*/ 69 h 489"/>
                  <a:gd name="T10" fmla="*/ 543 w 606"/>
                  <a:gd name="T11" fmla="*/ 12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40990" name="Freeform 25"/>
              <p:cNvSpPr>
                <a:spLocks/>
              </p:cNvSpPr>
              <p:nvPr/>
            </p:nvSpPr>
            <p:spPr bwMode="auto">
              <a:xfrm flipH="1">
                <a:off x="1194" y="966"/>
                <a:ext cx="606" cy="489"/>
              </a:xfrm>
              <a:custGeom>
                <a:avLst/>
                <a:gdLst>
                  <a:gd name="T0" fmla="*/ 0 w 606"/>
                  <a:gd name="T1" fmla="*/ 489 h 489"/>
                  <a:gd name="T2" fmla="*/ 192 w 606"/>
                  <a:gd name="T3" fmla="*/ 453 h 489"/>
                  <a:gd name="T4" fmla="*/ 336 w 606"/>
                  <a:gd name="T5" fmla="*/ 321 h 489"/>
                  <a:gd name="T6" fmla="*/ 420 w 606"/>
                  <a:gd name="T7" fmla="*/ 177 h 489"/>
                  <a:gd name="T8" fmla="*/ 480 w 606"/>
                  <a:gd name="T9" fmla="*/ 69 h 489"/>
                  <a:gd name="T10" fmla="*/ 543 w 606"/>
                  <a:gd name="T11" fmla="*/ 12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  <p:grpSp>
          <p:nvGrpSpPr>
            <p:cNvPr id="40983" name="Group 26"/>
            <p:cNvGrpSpPr>
              <a:grpSpLocks/>
            </p:cNvGrpSpPr>
            <p:nvPr/>
          </p:nvGrpSpPr>
          <p:grpSpPr bwMode="auto">
            <a:xfrm>
              <a:off x="2046" y="1335"/>
              <a:ext cx="1194" cy="117"/>
              <a:chOff x="606" y="966"/>
              <a:chExt cx="1194" cy="489"/>
            </a:xfrm>
          </p:grpSpPr>
          <p:sp>
            <p:nvSpPr>
              <p:cNvPr id="40987" name="Freeform 27"/>
              <p:cNvSpPr>
                <a:spLocks/>
              </p:cNvSpPr>
              <p:nvPr/>
            </p:nvSpPr>
            <p:spPr bwMode="auto">
              <a:xfrm>
                <a:off x="606" y="966"/>
                <a:ext cx="606" cy="489"/>
              </a:xfrm>
              <a:custGeom>
                <a:avLst/>
                <a:gdLst>
                  <a:gd name="T0" fmla="*/ 0 w 606"/>
                  <a:gd name="T1" fmla="*/ 489 h 489"/>
                  <a:gd name="T2" fmla="*/ 192 w 606"/>
                  <a:gd name="T3" fmla="*/ 453 h 489"/>
                  <a:gd name="T4" fmla="*/ 336 w 606"/>
                  <a:gd name="T5" fmla="*/ 321 h 489"/>
                  <a:gd name="T6" fmla="*/ 420 w 606"/>
                  <a:gd name="T7" fmla="*/ 177 h 489"/>
                  <a:gd name="T8" fmla="*/ 480 w 606"/>
                  <a:gd name="T9" fmla="*/ 69 h 489"/>
                  <a:gd name="T10" fmla="*/ 543 w 606"/>
                  <a:gd name="T11" fmla="*/ 12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40988" name="Freeform 28"/>
              <p:cNvSpPr>
                <a:spLocks/>
              </p:cNvSpPr>
              <p:nvPr/>
            </p:nvSpPr>
            <p:spPr bwMode="auto">
              <a:xfrm flipH="1">
                <a:off x="1194" y="966"/>
                <a:ext cx="606" cy="489"/>
              </a:xfrm>
              <a:custGeom>
                <a:avLst/>
                <a:gdLst>
                  <a:gd name="T0" fmla="*/ 0 w 606"/>
                  <a:gd name="T1" fmla="*/ 489 h 489"/>
                  <a:gd name="T2" fmla="*/ 192 w 606"/>
                  <a:gd name="T3" fmla="*/ 453 h 489"/>
                  <a:gd name="T4" fmla="*/ 336 w 606"/>
                  <a:gd name="T5" fmla="*/ 321 h 489"/>
                  <a:gd name="T6" fmla="*/ 420 w 606"/>
                  <a:gd name="T7" fmla="*/ 177 h 489"/>
                  <a:gd name="T8" fmla="*/ 480 w 606"/>
                  <a:gd name="T9" fmla="*/ 69 h 489"/>
                  <a:gd name="T10" fmla="*/ 543 w 606"/>
                  <a:gd name="T11" fmla="*/ 12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  <p:grpSp>
          <p:nvGrpSpPr>
            <p:cNvPr id="40984" name="Group 29"/>
            <p:cNvGrpSpPr>
              <a:grpSpLocks/>
            </p:cNvGrpSpPr>
            <p:nvPr/>
          </p:nvGrpSpPr>
          <p:grpSpPr bwMode="auto">
            <a:xfrm>
              <a:off x="2736" y="1395"/>
              <a:ext cx="1194" cy="54"/>
              <a:chOff x="606" y="966"/>
              <a:chExt cx="1194" cy="489"/>
            </a:xfrm>
          </p:grpSpPr>
          <p:sp>
            <p:nvSpPr>
              <p:cNvPr id="40985" name="Freeform 30"/>
              <p:cNvSpPr>
                <a:spLocks/>
              </p:cNvSpPr>
              <p:nvPr/>
            </p:nvSpPr>
            <p:spPr bwMode="auto">
              <a:xfrm>
                <a:off x="606" y="966"/>
                <a:ext cx="606" cy="489"/>
              </a:xfrm>
              <a:custGeom>
                <a:avLst/>
                <a:gdLst>
                  <a:gd name="T0" fmla="*/ 0 w 606"/>
                  <a:gd name="T1" fmla="*/ 489 h 489"/>
                  <a:gd name="T2" fmla="*/ 192 w 606"/>
                  <a:gd name="T3" fmla="*/ 453 h 489"/>
                  <a:gd name="T4" fmla="*/ 336 w 606"/>
                  <a:gd name="T5" fmla="*/ 321 h 489"/>
                  <a:gd name="T6" fmla="*/ 420 w 606"/>
                  <a:gd name="T7" fmla="*/ 177 h 489"/>
                  <a:gd name="T8" fmla="*/ 480 w 606"/>
                  <a:gd name="T9" fmla="*/ 69 h 489"/>
                  <a:gd name="T10" fmla="*/ 543 w 606"/>
                  <a:gd name="T11" fmla="*/ 12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40986" name="Freeform 31"/>
              <p:cNvSpPr>
                <a:spLocks/>
              </p:cNvSpPr>
              <p:nvPr/>
            </p:nvSpPr>
            <p:spPr bwMode="auto">
              <a:xfrm flipH="1">
                <a:off x="1194" y="966"/>
                <a:ext cx="606" cy="489"/>
              </a:xfrm>
              <a:custGeom>
                <a:avLst/>
                <a:gdLst>
                  <a:gd name="T0" fmla="*/ 0 w 606"/>
                  <a:gd name="T1" fmla="*/ 489 h 489"/>
                  <a:gd name="T2" fmla="*/ 192 w 606"/>
                  <a:gd name="T3" fmla="*/ 453 h 489"/>
                  <a:gd name="T4" fmla="*/ 336 w 606"/>
                  <a:gd name="T5" fmla="*/ 321 h 489"/>
                  <a:gd name="T6" fmla="*/ 420 w 606"/>
                  <a:gd name="T7" fmla="*/ 177 h 489"/>
                  <a:gd name="T8" fmla="*/ 480 w 606"/>
                  <a:gd name="T9" fmla="*/ 69 h 489"/>
                  <a:gd name="T10" fmla="*/ 543 w 606"/>
                  <a:gd name="T11" fmla="*/ 12 h 489"/>
                  <a:gd name="T12" fmla="*/ 606 w 606"/>
                  <a:gd name="T13" fmla="*/ 0 h 4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6"/>
                  <a:gd name="T22" fmla="*/ 0 h 489"/>
                  <a:gd name="T23" fmla="*/ 606 w 606"/>
                  <a:gd name="T24" fmla="*/ 489 h 48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6" h="489">
                    <a:moveTo>
                      <a:pt x="0" y="489"/>
                    </a:moveTo>
                    <a:cubicBezTo>
                      <a:pt x="68" y="485"/>
                      <a:pt x="136" y="481"/>
                      <a:pt x="192" y="453"/>
                    </a:cubicBezTo>
                    <a:cubicBezTo>
                      <a:pt x="248" y="425"/>
                      <a:pt x="298" y="367"/>
                      <a:pt x="336" y="321"/>
                    </a:cubicBezTo>
                    <a:cubicBezTo>
                      <a:pt x="374" y="275"/>
                      <a:pt x="396" y="219"/>
                      <a:pt x="420" y="177"/>
                    </a:cubicBezTo>
                    <a:cubicBezTo>
                      <a:pt x="444" y="135"/>
                      <a:pt x="459" y="97"/>
                      <a:pt x="480" y="69"/>
                    </a:cubicBezTo>
                    <a:cubicBezTo>
                      <a:pt x="501" y="41"/>
                      <a:pt x="522" y="23"/>
                      <a:pt x="543" y="12"/>
                    </a:cubicBezTo>
                    <a:cubicBezTo>
                      <a:pt x="564" y="1"/>
                      <a:pt x="593" y="2"/>
                      <a:pt x="606" y="0"/>
                    </a:cubicBezTo>
                  </a:path>
                </a:pathLst>
              </a:custGeom>
              <a:noFill/>
              <a:ln w="349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40975" name="Line 32"/>
          <p:cNvSpPr>
            <a:spLocks noChangeShapeType="1"/>
          </p:cNvSpPr>
          <p:nvPr/>
        </p:nvSpPr>
        <p:spPr bwMode="auto">
          <a:xfrm flipV="1">
            <a:off x="1219200" y="3200400"/>
            <a:ext cx="7334250" cy="0"/>
          </a:xfrm>
          <a:prstGeom prst="line">
            <a:avLst/>
          </a:prstGeom>
          <a:noFill/>
          <a:ln w="349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40976" name="Text Box 33"/>
          <p:cNvSpPr txBox="1">
            <a:spLocks noChangeArrowheads="1"/>
          </p:cNvSpPr>
          <p:nvPr/>
        </p:nvSpPr>
        <p:spPr bwMode="auto">
          <a:xfrm>
            <a:off x="5867400" y="2514600"/>
            <a:ext cx="220069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400" dirty="0">
                <a:latin typeface="Calibri"/>
                <a:cs typeface="Calibri"/>
              </a:rPr>
              <a:t>Different means</a:t>
            </a:r>
          </a:p>
        </p:txBody>
      </p:sp>
      <p:sp>
        <p:nvSpPr>
          <p:cNvPr id="40977" name="Line 34"/>
          <p:cNvSpPr>
            <a:spLocks noChangeShapeType="1"/>
          </p:cNvSpPr>
          <p:nvPr/>
        </p:nvSpPr>
        <p:spPr bwMode="auto">
          <a:xfrm flipH="1">
            <a:off x="4876800" y="2667000"/>
            <a:ext cx="990600" cy="304800"/>
          </a:xfrm>
          <a:prstGeom prst="line">
            <a:avLst/>
          </a:prstGeom>
          <a:noFill/>
          <a:ln w="349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40978" name="Line 35"/>
          <p:cNvSpPr>
            <a:spLocks noChangeShapeType="1"/>
          </p:cNvSpPr>
          <p:nvPr/>
        </p:nvSpPr>
        <p:spPr bwMode="auto">
          <a:xfrm flipH="1">
            <a:off x="5791200" y="2667000"/>
            <a:ext cx="76200" cy="381000"/>
          </a:xfrm>
          <a:prstGeom prst="line">
            <a:avLst/>
          </a:prstGeom>
          <a:noFill/>
          <a:ln w="349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40979" name="Line 36"/>
          <p:cNvSpPr>
            <a:spLocks noChangeShapeType="1"/>
          </p:cNvSpPr>
          <p:nvPr/>
        </p:nvSpPr>
        <p:spPr bwMode="auto">
          <a:xfrm flipH="1">
            <a:off x="4038600" y="2590800"/>
            <a:ext cx="1828800" cy="0"/>
          </a:xfrm>
          <a:prstGeom prst="line">
            <a:avLst/>
          </a:prstGeom>
          <a:noFill/>
          <a:ln w="349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4" descr="gauss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4419600"/>
            <a:ext cx="7340600" cy="206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 (</a:t>
            </a:r>
            <a:r>
              <a:rPr lang="en-US" dirty="0" err="1"/>
              <a:t>univariate</a:t>
            </a:r>
            <a:r>
              <a:rPr lang="en-US" dirty="0"/>
              <a:t>) Gaussian as an acoustic likelihood estimator</a:t>
            </a:r>
          </a:p>
        </p:txBody>
      </p:sp>
      <p:sp>
        <p:nvSpPr>
          <p:cNvPr id="43012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Let’s suppose our observation was a single real-valued feature (instead of 39D vector)</a:t>
            </a:r>
          </a:p>
          <a:p>
            <a:r>
              <a:rPr lang="en-US" dirty="0"/>
              <a:t>Then if we had learned a Gaussian over the distribution of values of this feature</a:t>
            </a:r>
          </a:p>
          <a:p>
            <a:r>
              <a:rPr lang="en-US" dirty="0"/>
              <a:t>We could compute the likelihood of any given observation </a:t>
            </a:r>
            <a:r>
              <a:rPr lang="en-US" dirty="0" err="1"/>
              <a:t>o</a:t>
            </a:r>
            <a:r>
              <a:rPr lang="en-US" sz="3200" baseline="-25000" dirty="0" err="1"/>
              <a:t>t</a:t>
            </a:r>
            <a:r>
              <a:rPr lang="en-US" dirty="0"/>
              <a:t> as follows: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Training a Univariate Gaussian</a:t>
            </a:r>
          </a:p>
        </p:txBody>
      </p:sp>
      <p:sp>
        <p:nvSpPr>
          <p:cNvPr id="4506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 (single) Gaussian is characterized by a mean and a variance</a:t>
            </a:r>
          </a:p>
          <a:p>
            <a:r>
              <a:rPr lang="en-US"/>
              <a:t>Imagine that we had some training data in which each state was labeled</a:t>
            </a:r>
          </a:p>
          <a:p>
            <a:r>
              <a:rPr lang="en-US"/>
              <a:t>We could just compute the mean and variance from the data:</a:t>
            </a:r>
          </a:p>
          <a:p>
            <a:endParaRPr lang="en-US"/>
          </a:p>
          <a:p>
            <a:endParaRPr lang="en-US"/>
          </a:p>
        </p:txBody>
      </p:sp>
      <p:graphicFrame>
        <p:nvGraphicFramePr>
          <p:cNvPr id="45058" name="Object 2"/>
          <p:cNvGraphicFramePr>
            <a:graphicFrameLocks noChangeAspect="1"/>
          </p:cNvGraphicFramePr>
          <p:nvPr/>
        </p:nvGraphicFramePr>
        <p:xfrm>
          <a:off x="1905000" y="3962400"/>
          <a:ext cx="4295775" cy="1008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26" name="Equation" r:id="rId4" imgW="1841500" imgH="431800" progId="Equation.3">
                  <p:embed/>
                </p:oleObj>
              </mc:Choice>
              <mc:Fallback>
                <p:oleObj name="Equation" r:id="rId4" imgW="1841500" imgH="4318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3962400"/>
                        <a:ext cx="4295775" cy="1008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59" name="Object 3"/>
          <p:cNvGraphicFramePr>
            <a:graphicFrameLocks noChangeAspect="1"/>
          </p:cNvGraphicFramePr>
          <p:nvPr/>
        </p:nvGraphicFramePr>
        <p:xfrm>
          <a:off x="1752600" y="5334000"/>
          <a:ext cx="4856163" cy="903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27" name="Equation" r:id="rId6" imgW="2324100" imgH="431800" progId="Equation.3">
                  <p:embed/>
                </p:oleObj>
              </mc:Choice>
              <mc:Fallback>
                <p:oleObj name="Equation" r:id="rId6" imgW="2324100" imgH="4318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5334000"/>
                        <a:ext cx="4856163" cy="903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15961"/>
          </a:xfrm>
        </p:spPr>
        <p:txBody>
          <a:bodyPr/>
          <a:lstStyle/>
          <a:p>
            <a:r>
              <a:rPr lang="en-US" dirty="0"/>
              <a:t>Training </a:t>
            </a:r>
            <a:r>
              <a:rPr lang="en-US" dirty="0" err="1"/>
              <a:t>Univariate</a:t>
            </a:r>
            <a:r>
              <a:rPr lang="en-US" dirty="0"/>
              <a:t> Gaussians</a:t>
            </a:r>
          </a:p>
        </p:txBody>
      </p:sp>
      <p:sp>
        <p:nvSpPr>
          <p:cNvPr id="4710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85800" y="1295400"/>
            <a:ext cx="8001000" cy="4572000"/>
          </a:xfrm>
        </p:spPr>
        <p:txBody>
          <a:bodyPr/>
          <a:lstStyle/>
          <a:p>
            <a:r>
              <a:rPr lang="en-US" sz="2800" dirty="0"/>
              <a:t>But we don’t know which observation was produced by which state!</a:t>
            </a:r>
          </a:p>
          <a:p>
            <a:r>
              <a:rPr lang="en-US" sz="2800" dirty="0"/>
              <a:t>What we want: to assign each observation vector </a:t>
            </a:r>
            <a:r>
              <a:rPr lang="en-US" sz="2800" dirty="0" err="1"/>
              <a:t>o</a:t>
            </a:r>
            <a:r>
              <a:rPr lang="en-US" sz="3600" baseline="-25000" dirty="0" err="1"/>
              <a:t>t</a:t>
            </a:r>
            <a:r>
              <a:rPr lang="en-US" sz="2800" dirty="0"/>
              <a:t> to every possible state </a:t>
            </a:r>
            <a:r>
              <a:rPr lang="en-US" sz="2800" i="1" dirty="0" err="1"/>
              <a:t>i</a:t>
            </a:r>
            <a:r>
              <a:rPr lang="en-US" sz="2800" dirty="0"/>
              <a:t>, prorated by the probability the the HMM was in state </a:t>
            </a:r>
            <a:r>
              <a:rPr lang="en-US" sz="2800" i="1" dirty="0" err="1"/>
              <a:t>i</a:t>
            </a:r>
            <a:r>
              <a:rPr lang="en-US" sz="2800" dirty="0"/>
              <a:t> at time </a:t>
            </a:r>
            <a:r>
              <a:rPr lang="en-US" sz="2800" i="1" dirty="0"/>
              <a:t>t</a:t>
            </a:r>
            <a:r>
              <a:rPr lang="en-US" sz="2800" dirty="0"/>
              <a:t>.</a:t>
            </a:r>
          </a:p>
          <a:p>
            <a:r>
              <a:rPr lang="en-US" sz="2800" dirty="0"/>
              <a:t>The probability of being in state </a:t>
            </a:r>
            <a:r>
              <a:rPr lang="en-US" sz="2800" i="1" dirty="0" err="1"/>
              <a:t>i</a:t>
            </a:r>
            <a:r>
              <a:rPr lang="en-US" sz="2800" dirty="0"/>
              <a:t> at time </a:t>
            </a:r>
            <a:r>
              <a:rPr lang="en-US" sz="2800" i="1" dirty="0"/>
              <a:t>t</a:t>
            </a:r>
            <a:r>
              <a:rPr lang="en-US" sz="2800" dirty="0"/>
              <a:t> is </a:t>
            </a:r>
            <a:r>
              <a:rPr lang="en-US" sz="2800" dirty="0" err="1">
                <a:latin typeface="Times New Roman"/>
                <a:cs typeface="Times New Roman"/>
                <a:sym typeface="Symbol" charset="0"/>
              </a:rPr>
              <a:t>γ</a:t>
            </a:r>
            <a:r>
              <a:rPr lang="en-US" sz="4000" baseline="-25000" dirty="0" err="1">
                <a:latin typeface="Times New Roman"/>
                <a:cs typeface="Times New Roman"/>
                <a:sym typeface="Symbol" charset="0"/>
              </a:rPr>
              <a:t>t</a:t>
            </a:r>
            <a:r>
              <a:rPr lang="en-US" sz="2800" dirty="0">
                <a:latin typeface="Times New Roman"/>
                <a:cs typeface="Times New Roman"/>
                <a:sym typeface="Symbol" charset="0"/>
              </a:rPr>
              <a:t>(</a:t>
            </a:r>
            <a:r>
              <a:rPr lang="en-US" sz="2800" dirty="0" err="1">
                <a:latin typeface="Times New Roman"/>
                <a:cs typeface="Times New Roman"/>
                <a:sym typeface="Symbol" charset="0"/>
              </a:rPr>
              <a:t>i</a:t>
            </a:r>
            <a:r>
              <a:rPr lang="en-US" sz="2800" dirty="0">
                <a:latin typeface="Times New Roman"/>
                <a:cs typeface="Times New Roman"/>
                <a:sym typeface="Symbol" charset="0"/>
              </a:rPr>
              <a:t>)</a:t>
            </a:r>
            <a:r>
              <a:rPr lang="en-US" sz="2800" dirty="0">
                <a:sym typeface="Symbol" charset="0"/>
              </a:rPr>
              <a:t>!!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710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4759989"/>
              </p:ext>
            </p:extLst>
          </p:nvPr>
        </p:nvGraphicFramePr>
        <p:xfrm>
          <a:off x="4167188" y="4235450"/>
          <a:ext cx="3262312" cy="219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15" name="Equation" r:id="rId4" imgW="1320800" imgH="889000" progId="Equation.3">
                  <p:embed/>
                </p:oleObj>
              </mc:Choice>
              <mc:Fallback>
                <p:oleObj name="Equation" r:id="rId4" imgW="1320800" imgH="8890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67188" y="4235450"/>
                        <a:ext cx="3262312" cy="219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10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1663114"/>
              </p:ext>
            </p:extLst>
          </p:nvPr>
        </p:nvGraphicFramePr>
        <p:xfrm>
          <a:off x="1081088" y="4148138"/>
          <a:ext cx="2178050" cy="2208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16" name="Equation" r:id="rId6" imgW="876300" imgH="889000" progId="Equation.3">
                  <p:embed/>
                </p:oleObj>
              </mc:Choice>
              <mc:Fallback>
                <p:oleObj name="Equation" r:id="rId6" imgW="876300" imgH="8890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1088" y="4148138"/>
                        <a:ext cx="2178050" cy="2208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Multivariate Gaussians</a:t>
            </a:r>
          </a:p>
        </p:txBody>
      </p:sp>
      <p:sp>
        <p:nvSpPr>
          <p:cNvPr id="4915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Instead of a single mean </a:t>
            </a:r>
            <a:r>
              <a:rPr lang="en-US">
                <a:sym typeface="Symbol" charset="0"/>
              </a:rPr>
              <a:t> </a:t>
            </a:r>
            <a:r>
              <a:rPr lang="en-US"/>
              <a:t>and variance </a:t>
            </a:r>
            <a:r>
              <a:rPr lang="en-US">
                <a:sym typeface="Symbol" charset="0"/>
              </a:rPr>
              <a:t></a:t>
            </a:r>
            <a:r>
              <a:rPr lang="en-US"/>
              <a:t>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Vector of observations x modeled by vector of means </a:t>
            </a:r>
            <a:r>
              <a:rPr lang="en-US">
                <a:sym typeface="Symbol" charset="0"/>
              </a:rPr>
              <a:t></a:t>
            </a:r>
            <a:r>
              <a:rPr lang="en-US"/>
              <a:t> and covariance matrix </a:t>
            </a:r>
            <a:r>
              <a:rPr lang="en-US">
                <a:sym typeface="Symbol" charset="0"/>
              </a:rPr>
              <a:t></a:t>
            </a:r>
            <a:endParaRPr lang="en-US"/>
          </a:p>
        </p:txBody>
      </p:sp>
      <p:graphicFrame>
        <p:nvGraphicFramePr>
          <p:cNvPr id="49154" name="Object 2"/>
          <p:cNvGraphicFramePr>
            <a:graphicFrameLocks noChangeAspect="1"/>
          </p:cNvGraphicFramePr>
          <p:nvPr/>
        </p:nvGraphicFramePr>
        <p:xfrm>
          <a:off x="1219200" y="1905000"/>
          <a:ext cx="5489575" cy="1054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322" name="Equation" r:id="rId4" imgW="2120900" imgH="406400" progId="Equation.3">
                  <p:embed/>
                </p:oleObj>
              </mc:Choice>
              <mc:Fallback>
                <p:oleObj name="Equation" r:id="rId4" imgW="2120900" imgH="4064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1905000"/>
                        <a:ext cx="5489575" cy="1054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5" name="Object 3"/>
          <p:cNvGraphicFramePr>
            <a:graphicFrameLocks noChangeAspect="1"/>
          </p:cNvGraphicFramePr>
          <p:nvPr/>
        </p:nvGraphicFramePr>
        <p:xfrm>
          <a:off x="288925" y="4738688"/>
          <a:ext cx="8478838" cy="1052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323" name="Equation" r:id="rId6" imgW="3276600" imgH="406400" progId="Equation.3">
                  <p:embed/>
                </p:oleObj>
              </mc:Choice>
              <mc:Fallback>
                <p:oleObj name="Equation" r:id="rId6" imgW="3276600" imgH="4064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8925" y="4738688"/>
                        <a:ext cx="8478838" cy="1052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Multivariate Gaussians</a:t>
            </a:r>
          </a:p>
        </p:txBody>
      </p:sp>
      <p:sp>
        <p:nvSpPr>
          <p:cNvPr id="51206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Defining </a:t>
            </a:r>
            <a:r>
              <a:rPr lang="en-US">
                <a:sym typeface="Symbol" charset="0"/>
              </a:rPr>
              <a:t> and </a:t>
            </a:r>
          </a:p>
          <a:p>
            <a:endParaRPr lang="en-US">
              <a:sym typeface="Symbol" charset="0"/>
            </a:endParaRPr>
          </a:p>
          <a:p>
            <a:endParaRPr lang="en-US">
              <a:sym typeface="Symbol" charset="0"/>
            </a:endParaRPr>
          </a:p>
          <a:p>
            <a:endParaRPr lang="en-US">
              <a:sym typeface="Symbol" charset="0"/>
            </a:endParaRPr>
          </a:p>
          <a:p>
            <a:endParaRPr lang="en-US">
              <a:sym typeface="Symbol" charset="0"/>
            </a:endParaRPr>
          </a:p>
          <a:p>
            <a:endParaRPr lang="en-US">
              <a:sym typeface="Symbol" charset="0"/>
            </a:endParaRPr>
          </a:p>
          <a:p>
            <a:r>
              <a:rPr lang="en-US">
                <a:sym typeface="Symbol" charset="0"/>
              </a:rPr>
              <a:t>So the i-jth element of  is:</a:t>
            </a:r>
          </a:p>
        </p:txBody>
      </p:sp>
      <p:graphicFrame>
        <p:nvGraphicFramePr>
          <p:cNvPr id="51202" name="Object 2"/>
          <p:cNvGraphicFramePr>
            <a:graphicFrameLocks noChangeAspect="1"/>
          </p:cNvGraphicFramePr>
          <p:nvPr/>
        </p:nvGraphicFramePr>
        <p:xfrm>
          <a:off x="2209800" y="2133600"/>
          <a:ext cx="2419350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50" name="Equation" r:id="rId4" imgW="571500" imgH="165100" progId="Equation.3">
                  <p:embed/>
                </p:oleObj>
              </mc:Choice>
              <mc:Fallback>
                <p:oleObj name="Equation" r:id="rId4" imgW="571500" imgH="1651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9800" y="2133600"/>
                        <a:ext cx="2419350" cy="698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3" name="Object 3"/>
          <p:cNvGraphicFramePr>
            <a:graphicFrameLocks noChangeAspect="1"/>
          </p:cNvGraphicFramePr>
          <p:nvPr/>
        </p:nvGraphicFramePr>
        <p:xfrm>
          <a:off x="2286000" y="2822575"/>
          <a:ext cx="4984750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51" name="Equation" r:id="rId6" imgW="1397000" imgH="254000" progId="Equation.3">
                  <p:embed/>
                </p:oleObj>
              </mc:Choice>
              <mc:Fallback>
                <p:oleObj name="Equation" r:id="rId6" imgW="1397000" imgH="2540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2822575"/>
                        <a:ext cx="4984750" cy="9064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4" name="Object 4"/>
          <p:cNvGraphicFramePr>
            <a:graphicFrameLocks noChangeAspect="1"/>
          </p:cNvGraphicFramePr>
          <p:nvPr/>
        </p:nvGraphicFramePr>
        <p:xfrm>
          <a:off x="2286000" y="5189538"/>
          <a:ext cx="5664200" cy="906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52" name="Equation" r:id="rId8" imgW="1587500" imgH="254000" progId="Equation.3">
                  <p:embed/>
                </p:oleObj>
              </mc:Choice>
              <mc:Fallback>
                <p:oleObj name="Equation" r:id="rId8" imgW="1587500" imgH="2540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5189538"/>
                        <a:ext cx="5664200" cy="906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Gaussian Intuitions: Size of </a:t>
            </a:r>
            <a:r>
              <a:rPr lang="en-US" dirty="0">
                <a:sym typeface="Symbol" charset="0"/>
              </a:rPr>
              <a:t></a:t>
            </a:r>
            <a:r>
              <a:rPr lang="en-US" dirty="0"/>
              <a:t> 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sym typeface="Symbol" charset="0"/>
              </a:rPr>
              <a:t></a:t>
            </a:r>
            <a:r>
              <a:rPr lang="en-US" dirty="0"/>
              <a:t> = [0 0]           </a:t>
            </a:r>
            <a:r>
              <a:rPr lang="en-US" dirty="0">
                <a:sym typeface="Symbol" charset="0"/>
              </a:rPr>
              <a:t></a:t>
            </a:r>
            <a:r>
              <a:rPr lang="en-US" dirty="0"/>
              <a:t> = [0 0]          </a:t>
            </a:r>
            <a:r>
              <a:rPr lang="en-US" dirty="0">
                <a:sym typeface="Symbol" charset="0"/>
              </a:rPr>
              <a:t></a:t>
            </a:r>
            <a:r>
              <a:rPr lang="en-US" dirty="0"/>
              <a:t> = [0 0] </a:t>
            </a:r>
          </a:p>
          <a:p>
            <a:r>
              <a:rPr lang="en-US" dirty="0">
                <a:sym typeface="Symbol" charset="0"/>
              </a:rPr>
              <a:t> = I 	       = 0.6I	       = 2I</a:t>
            </a:r>
          </a:p>
          <a:p>
            <a:r>
              <a:rPr lang="en-US" dirty="0"/>
              <a:t>As </a:t>
            </a:r>
            <a:r>
              <a:rPr lang="en-US" dirty="0">
                <a:sym typeface="Symbol" charset="0"/>
              </a:rPr>
              <a:t> becomes larger, Gaussian becomes more spread out; as  becomes smaller, Gaussian more compressed</a:t>
            </a:r>
            <a:endParaRPr lang="en-US" dirty="0"/>
          </a:p>
          <a:p>
            <a:endParaRPr lang="en-US" dirty="0"/>
          </a:p>
        </p:txBody>
      </p:sp>
      <p:pic>
        <p:nvPicPr>
          <p:cNvPr id="53252" name="Picture 4" descr="gauss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886200"/>
            <a:ext cx="8140700" cy="206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3" name="Rectangle 5"/>
          <p:cNvSpPr>
            <a:spLocks noChangeArrowheads="1"/>
          </p:cNvSpPr>
          <p:nvPr/>
        </p:nvSpPr>
        <p:spPr bwMode="auto">
          <a:xfrm>
            <a:off x="4800600" y="6519446"/>
            <a:ext cx="386516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From Andrew Ng’s lecture notes  for CS229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/>
              <a:t>Outline for Today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066800"/>
            <a:ext cx="7772400" cy="4953000"/>
          </a:xfrm>
        </p:spPr>
        <p:txBody>
          <a:bodyPr/>
          <a:lstStyle/>
          <a:p>
            <a:r>
              <a:rPr lang="en-US" sz="2800" dirty="0"/>
              <a:t>Acoustic Model</a:t>
            </a:r>
          </a:p>
          <a:p>
            <a:pPr lvl="1"/>
            <a:r>
              <a:rPr lang="en-US" sz="2800" dirty="0" smtClean="0"/>
              <a:t>Acoustic </a:t>
            </a:r>
            <a:r>
              <a:rPr lang="en-US" sz="2800" dirty="0"/>
              <a:t>l</a:t>
            </a:r>
            <a:r>
              <a:rPr lang="en-US" sz="2800" dirty="0" smtClean="0"/>
              <a:t>ikelihood </a:t>
            </a:r>
            <a:r>
              <a:rPr lang="en-US" sz="2800" dirty="0"/>
              <a:t>for each </a:t>
            </a:r>
            <a:r>
              <a:rPr lang="en-US" sz="2800" dirty="0" smtClean="0"/>
              <a:t>state using Gaussians and Mixtures of Gaussians</a:t>
            </a:r>
            <a:endParaRPr lang="en-US" sz="2400" dirty="0"/>
          </a:p>
          <a:p>
            <a:pPr lvl="1"/>
            <a:r>
              <a:rPr lang="en-US" sz="2800" dirty="0"/>
              <a:t>Where a state is progressively:</a:t>
            </a:r>
          </a:p>
          <a:p>
            <a:pPr lvl="2"/>
            <a:r>
              <a:rPr lang="en-US" sz="2400" dirty="0"/>
              <a:t>CI </a:t>
            </a:r>
            <a:r>
              <a:rPr lang="en-US" sz="2400" dirty="0" err="1"/>
              <a:t>Subphone</a:t>
            </a:r>
            <a:r>
              <a:rPr lang="en-US" sz="2400" dirty="0"/>
              <a:t> (3ish per phone)</a:t>
            </a:r>
          </a:p>
          <a:p>
            <a:pPr lvl="2"/>
            <a:r>
              <a:rPr lang="en-US" sz="2400" dirty="0" smtClean="0"/>
              <a:t>Context Dependent (CD) </a:t>
            </a:r>
            <a:r>
              <a:rPr lang="en-US" sz="2400" dirty="0"/>
              <a:t>phone (=</a:t>
            </a:r>
            <a:r>
              <a:rPr lang="en-US" sz="2400" dirty="0" err="1"/>
              <a:t>triphones</a:t>
            </a:r>
            <a:r>
              <a:rPr lang="en-US" sz="2400" dirty="0"/>
              <a:t>)</a:t>
            </a:r>
          </a:p>
          <a:p>
            <a:pPr lvl="2"/>
            <a:r>
              <a:rPr lang="en-US" sz="2400" dirty="0"/>
              <a:t>State-tying of CD phone</a:t>
            </a:r>
          </a:p>
          <a:p>
            <a:r>
              <a:rPr lang="en-US" sz="3000" dirty="0"/>
              <a:t>MFCC feature </a:t>
            </a:r>
            <a:r>
              <a:rPr lang="en-US" sz="3000" dirty="0" smtClean="0"/>
              <a:t>extraction</a:t>
            </a:r>
          </a:p>
          <a:p>
            <a:r>
              <a:rPr lang="en-US" sz="3000" dirty="0" smtClean="0"/>
              <a:t>Handling variation</a:t>
            </a:r>
          </a:p>
          <a:p>
            <a:pPr lvl="1"/>
            <a:r>
              <a:rPr lang="en-US" sz="2800" dirty="0" smtClean="0"/>
              <a:t>MLLR adaptation</a:t>
            </a:r>
          </a:p>
          <a:p>
            <a:pPr lvl="1"/>
            <a:r>
              <a:rPr lang="en-US" sz="2800" dirty="0" smtClean="0"/>
              <a:t>MAP adaptation (On your own)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594311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9" name="Picture 4" descr="chengauss"/>
          <p:cNvPicPr>
            <a:picLocks noGrp="1" noChangeAspect="1" noChangeArrowheads="1"/>
          </p:cNvPicPr>
          <p:nvPr>
            <p:ph sz="quarter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28" t="2703" r="3528" b="-6263"/>
          <a:stretch/>
        </p:blipFill>
        <p:spPr>
          <a:xfrm>
            <a:off x="640080" y="1353312"/>
            <a:ext cx="7772400" cy="5212080"/>
          </a:xfrm>
        </p:spPr>
      </p:pic>
      <p:sp>
        <p:nvSpPr>
          <p:cNvPr id="55300" name="Rectangle 5"/>
          <p:cNvSpPr>
            <a:spLocks noChangeArrowheads="1"/>
          </p:cNvSpPr>
          <p:nvPr/>
        </p:nvSpPr>
        <p:spPr bwMode="auto">
          <a:xfrm>
            <a:off x="5241925" y="6521450"/>
            <a:ext cx="33718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From Chen, Picheny et al lecture slides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[1 0]                 [.6 0]</a:t>
            </a:r>
            <a:br>
              <a:rPr lang="en-US"/>
            </a:br>
            <a:r>
              <a:rPr lang="en-US"/>
              <a:t>[0 1]                 [ 0 2]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Different variances in different dimensions</a:t>
            </a:r>
          </a:p>
        </p:txBody>
      </p:sp>
      <p:pic>
        <p:nvPicPr>
          <p:cNvPr id="57348" name="Picture 4" descr="g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035175"/>
            <a:ext cx="31242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49" name="Picture 5" descr="g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981200"/>
            <a:ext cx="2514600" cy="247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50" name="Picture 6" descr="g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373563"/>
            <a:ext cx="3302000" cy="2484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51" name="Picture 7" descr="g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4759325"/>
            <a:ext cx="2590800" cy="209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Gaussian Intuitions: Off-diagonal 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As </a:t>
            </a:r>
            <a:r>
              <a:rPr lang="en-US">
                <a:sym typeface="Symbol" charset="0"/>
              </a:rPr>
              <a:t>we increase the off-diagonal entries, more correlation between value of x and value of y</a:t>
            </a:r>
            <a:endParaRPr lang="en-US"/>
          </a:p>
          <a:p>
            <a:endParaRPr lang="en-US"/>
          </a:p>
        </p:txBody>
      </p:sp>
      <p:sp>
        <p:nvSpPr>
          <p:cNvPr id="59396" name="Rectangle 5"/>
          <p:cNvSpPr>
            <a:spLocks noChangeArrowheads="1"/>
          </p:cNvSpPr>
          <p:nvPr/>
        </p:nvSpPr>
        <p:spPr bwMode="auto">
          <a:xfrm>
            <a:off x="3733800" y="6521450"/>
            <a:ext cx="51387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Text and figures from Andrew Ng</a:t>
            </a:r>
            <a:r>
              <a:rPr lang="ja-JP" altLang="en-US"/>
              <a:t>’</a:t>
            </a:r>
            <a:r>
              <a:rPr lang="en-US"/>
              <a:t>s lecture notes  for CS229</a:t>
            </a:r>
          </a:p>
        </p:txBody>
      </p:sp>
      <p:pic>
        <p:nvPicPr>
          <p:cNvPr id="59397" name="Picture 6" descr="gauss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524000"/>
            <a:ext cx="8623300" cy="2239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8" name="Picture 7" descr="gauss2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9"/>
          <a:stretch>
            <a:fillRect/>
          </a:stretch>
        </p:blipFill>
        <p:spPr bwMode="auto">
          <a:xfrm>
            <a:off x="381000" y="3810000"/>
            <a:ext cx="83693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Gaussian Intuitions: off-diagonal 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As </a:t>
            </a:r>
            <a:r>
              <a:rPr lang="en-US">
                <a:sym typeface="Symbol" charset="0"/>
              </a:rPr>
              <a:t>we increase the off-diagonal entries, more correlation between value of x and value of y</a:t>
            </a:r>
            <a:endParaRPr lang="en-US"/>
          </a:p>
          <a:p>
            <a:endParaRPr lang="en-US"/>
          </a:p>
        </p:txBody>
      </p:sp>
      <p:sp>
        <p:nvSpPr>
          <p:cNvPr id="61444" name="Rectangle 4"/>
          <p:cNvSpPr>
            <a:spLocks noChangeArrowheads="1"/>
          </p:cNvSpPr>
          <p:nvPr/>
        </p:nvSpPr>
        <p:spPr bwMode="auto">
          <a:xfrm>
            <a:off x="3733800" y="6521450"/>
            <a:ext cx="51387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Text and figures from Andrew Ng</a:t>
            </a:r>
            <a:r>
              <a:rPr lang="ja-JP" altLang="en-US"/>
              <a:t>’</a:t>
            </a:r>
            <a:r>
              <a:rPr lang="en-US"/>
              <a:t>s lecture notes  for CS229</a:t>
            </a:r>
          </a:p>
        </p:txBody>
      </p:sp>
      <p:pic>
        <p:nvPicPr>
          <p:cNvPr id="61445" name="Picture 6" descr="gauss2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9"/>
          <a:stretch>
            <a:fillRect/>
          </a:stretch>
        </p:blipFill>
        <p:spPr bwMode="auto">
          <a:xfrm>
            <a:off x="381000" y="4191000"/>
            <a:ext cx="83693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46" name="Picture 7" descr="gauss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1600200"/>
            <a:ext cx="8890000" cy="242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Intuitions: off-diagonal and diagonal 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Decreasing non-diagonal entries (#1-2)</a:t>
            </a:r>
          </a:p>
          <a:p>
            <a:r>
              <a:rPr lang="en-US"/>
              <a:t>Increasing variance of one dimension in diagonal (#3) </a:t>
            </a:r>
          </a:p>
        </p:txBody>
      </p:sp>
      <p:sp>
        <p:nvSpPr>
          <p:cNvPr id="63492" name="Rectangle 4"/>
          <p:cNvSpPr>
            <a:spLocks noChangeArrowheads="1"/>
          </p:cNvSpPr>
          <p:nvPr/>
        </p:nvSpPr>
        <p:spPr bwMode="auto">
          <a:xfrm>
            <a:off x="3733800" y="6521450"/>
            <a:ext cx="51387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Text and figures from Andrew Ng</a:t>
            </a:r>
            <a:r>
              <a:rPr lang="ja-JP" altLang="en-US"/>
              <a:t>’</a:t>
            </a:r>
            <a:r>
              <a:rPr lang="en-US"/>
              <a:t>s lecture notes  for CS229</a:t>
            </a:r>
          </a:p>
        </p:txBody>
      </p:sp>
      <p:pic>
        <p:nvPicPr>
          <p:cNvPr id="63493" name="Picture 7" descr="gauss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" y="2590800"/>
            <a:ext cx="8851900" cy="238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3494" name="Picture 8" descr="gauss4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105400"/>
            <a:ext cx="83058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two dimensions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5540" name="Rectangle 5"/>
          <p:cNvSpPr>
            <a:spLocks noChangeArrowheads="1"/>
          </p:cNvSpPr>
          <p:nvPr/>
        </p:nvSpPr>
        <p:spPr bwMode="auto">
          <a:xfrm>
            <a:off x="5241925" y="6530975"/>
            <a:ext cx="33718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From Chen, Picheny et al lecture slides</a:t>
            </a:r>
          </a:p>
        </p:txBody>
      </p:sp>
      <p:pic>
        <p:nvPicPr>
          <p:cNvPr id="65541" name="Picture 6" descr="chengauss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8413750" cy="290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But: assume diagonal covariance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I.e., assume that the features in the feature vector are uncorrelated</a:t>
            </a:r>
          </a:p>
          <a:p>
            <a:r>
              <a:rPr lang="en-US" dirty="0"/>
              <a:t>This isn’t true for FFT features, but is true for MFCC features, as we will see later.</a:t>
            </a:r>
          </a:p>
          <a:p>
            <a:r>
              <a:rPr lang="en-US" dirty="0"/>
              <a:t>Computation and storage much cheaper if diagonal covariance.</a:t>
            </a:r>
          </a:p>
          <a:p>
            <a:pPr lvl="1"/>
            <a:r>
              <a:rPr lang="en-US" dirty="0"/>
              <a:t>I.e. only diagonal entries are non-zero</a:t>
            </a:r>
          </a:p>
          <a:p>
            <a:r>
              <a:rPr lang="en-US" dirty="0"/>
              <a:t>Diagonal contains the variance of each dimension </a:t>
            </a:r>
            <a:r>
              <a:rPr lang="en-US" dirty="0">
                <a:sym typeface="Symbol" charset="0"/>
              </a:rPr>
              <a:t></a:t>
            </a:r>
            <a:r>
              <a:rPr lang="en-US" sz="3200" baseline="-25000" dirty="0">
                <a:sym typeface="Symbol" charset="0"/>
              </a:rPr>
              <a:t>ii</a:t>
            </a:r>
            <a:r>
              <a:rPr lang="en-US" sz="3200" baseline="30000" dirty="0">
                <a:sym typeface="Symbol" charset="0"/>
              </a:rPr>
              <a:t>2</a:t>
            </a:r>
            <a:endParaRPr lang="en-US" baseline="30000" dirty="0"/>
          </a:p>
          <a:p>
            <a:r>
              <a:rPr lang="en-US" dirty="0"/>
              <a:t>So this means we consider the variance of each acoustic feature (dimension) separately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Diagonal covariance</a:t>
            </a:r>
          </a:p>
        </p:txBody>
      </p:sp>
      <p:sp>
        <p:nvSpPr>
          <p:cNvPr id="6963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Diagonal contains the variance of each dimension </a:t>
            </a:r>
            <a:r>
              <a:rPr lang="en-US" dirty="0">
                <a:sym typeface="Symbol" charset="0"/>
              </a:rPr>
              <a:t></a:t>
            </a:r>
            <a:r>
              <a:rPr lang="en-US" sz="3200" baseline="-25000" dirty="0">
                <a:sym typeface="Symbol" charset="0"/>
              </a:rPr>
              <a:t>ii</a:t>
            </a:r>
            <a:r>
              <a:rPr lang="en-US" sz="3200" baseline="30000" dirty="0">
                <a:sym typeface="Symbol" charset="0"/>
              </a:rPr>
              <a:t>2</a:t>
            </a:r>
            <a:endParaRPr lang="en-US" baseline="30000" dirty="0"/>
          </a:p>
          <a:p>
            <a:r>
              <a:rPr lang="en-US" dirty="0"/>
              <a:t>So this means we consider the variance of each acoustic feature (dimension) separately</a:t>
            </a:r>
          </a:p>
        </p:txBody>
      </p:sp>
      <p:graphicFrame>
        <p:nvGraphicFramePr>
          <p:cNvPr id="6963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7938894"/>
              </p:ext>
            </p:extLst>
          </p:nvPr>
        </p:nvGraphicFramePr>
        <p:xfrm>
          <a:off x="1143000" y="3048000"/>
          <a:ext cx="6400800" cy="167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802" name="Equation" r:id="rId4" imgW="2514600" imgH="584200" progId="Equation.3">
                  <p:embed/>
                </p:oleObj>
              </mc:Choice>
              <mc:Fallback>
                <p:oleObj name="Equation" r:id="rId4" imgW="2514600" imgH="5842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3048000"/>
                        <a:ext cx="6400800" cy="167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635" name="Object 3"/>
          <p:cNvGraphicFramePr>
            <a:graphicFrameLocks noChangeAspect="1"/>
          </p:cNvGraphicFramePr>
          <p:nvPr/>
        </p:nvGraphicFramePr>
        <p:xfrm>
          <a:off x="958850" y="5072063"/>
          <a:ext cx="7100888" cy="170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803" name="Equation" r:id="rId6" imgW="2743200" imgH="660400" progId="Equation.3">
                  <p:embed/>
                </p:oleObj>
              </mc:Choice>
              <mc:Fallback>
                <p:oleObj name="Equation" r:id="rId6" imgW="2743200" imgH="6604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8850" y="5072063"/>
                        <a:ext cx="7100888" cy="1709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5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74639"/>
            <a:ext cx="8382000" cy="1143000"/>
          </a:xfrm>
        </p:spPr>
        <p:txBody>
          <a:bodyPr/>
          <a:lstStyle/>
          <a:p>
            <a:r>
              <a:rPr lang="en-US" dirty="0"/>
              <a:t>Baum-Welch re-estimation equations for  multivariate Gaussians</a:t>
            </a:r>
          </a:p>
        </p:txBody>
      </p:sp>
      <p:sp>
        <p:nvSpPr>
          <p:cNvPr id="71686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Natural extension of  </a:t>
            </a:r>
            <a:r>
              <a:rPr lang="en-US" dirty="0" err="1"/>
              <a:t>univariate</a:t>
            </a:r>
            <a:r>
              <a:rPr lang="en-US" dirty="0"/>
              <a:t> case, where now </a:t>
            </a:r>
            <a:r>
              <a:rPr lang="en-US" dirty="0">
                <a:sym typeface="Symbol" charset="0"/>
              </a:rPr>
              <a:t></a:t>
            </a:r>
            <a:r>
              <a:rPr lang="en-US" sz="3200" baseline="-25000" dirty="0" err="1">
                <a:sym typeface="Symbol" charset="0"/>
              </a:rPr>
              <a:t>i</a:t>
            </a:r>
            <a:r>
              <a:rPr lang="en-US" dirty="0">
                <a:sym typeface="Symbol" charset="0"/>
              </a:rPr>
              <a:t> is mean vector for state </a:t>
            </a:r>
            <a:r>
              <a:rPr lang="en-US" dirty="0" err="1">
                <a:sym typeface="Symbol" charset="0"/>
              </a:rPr>
              <a:t>i</a:t>
            </a:r>
            <a:r>
              <a:rPr lang="en-US" dirty="0">
                <a:sym typeface="Symbol" charset="0"/>
              </a:rPr>
              <a:t>:</a:t>
            </a:r>
          </a:p>
          <a:p>
            <a:endParaRPr lang="en-US" dirty="0">
              <a:sym typeface="Symbol" charset="0"/>
            </a:endParaRPr>
          </a:p>
          <a:p>
            <a:endParaRPr lang="en-US" dirty="0">
              <a:sym typeface="Symbol" charset="0"/>
            </a:endParaRPr>
          </a:p>
          <a:p>
            <a:endParaRPr lang="en-US" dirty="0">
              <a:sym typeface="Symbol" charset="0"/>
            </a:endParaRPr>
          </a:p>
        </p:txBody>
      </p:sp>
      <p:graphicFrame>
        <p:nvGraphicFramePr>
          <p:cNvPr id="71682" name="Object 2"/>
          <p:cNvGraphicFramePr>
            <a:graphicFrameLocks noChangeAspect="1"/>
          </p:cNvGraphicFramePr>
          <p:nvPr/>
        </p:nvGraphicFramePr>
        <p:xfrm>
          <a:off x="4533900" y="3327400"/>
          <a:ext cx="76200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30" name="Equation" r:id="rId4" imgW="76200" imgH="203200" progId="Equation.3">
                  <p:embed/>
                </p:oleObj>
              </mc:Choice>
              <mc:Fallback>
                <p:oleObj name="Equation" r:id="rId4" imgW="76200" imgH="2032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33900" y="3327400"/>
                        <a:ext cx="76200" cy="20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68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5165124"/>
              </p:ext>
            </p:extLst>
          </p:nvPr>
        </p:nvGraphicFramePr>
        <p:xfrm>
          <a:off x="2162175" y="4668838"/>
          <a:ext cx="4252913" cy="206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31" name="Equation" r:id="rId6" imgW="1828800" imgH="889000" progId="Equation.3">
                  <p:embed/>
                </p:oleObj>
              </mc:Choice>
              <mc:Fallback>
                <p:oleObj name="Equation" r:id="rId6" imgW="1828800" imgH="8890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2175" y="4668838"/>
                        <a:ext cx="4252913" cy="2066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68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6190889"/>
              </p:ext>
            </p:extLst>
          </p:nvPr>
        </p:nvGraphicFramePr>
        <p:xfrm>
          <a:off x="1995488" y="2409825"/>
          <a:ext cx="2024062" cy="205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32" name="Equation" r:id="rId8" imgW="876300" imgH="889000" progId="Equation.3">
                  <p:embed/>
                </p:oleObj>
              </mc:Choice>
              <mc:Fallback>
                <p:oleObj name="Equation" r:id="rId8" imgW="876300" imgH="8890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5488" y="2409825"/>
                        <a:ext cx="2024062" cy="2051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we’re not there yet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Single Gaussian may do a bad job of modeling distribution in any dimension: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Solution: Mixtures of Gaussians</a:t>
            </a:r>
          </a:p>
        </p:txBody>
      </p:sp>
      <p:pic>
        <p:nvPicPr>
          <p:cNvPr id="73732" name="Picture 4" descr="gaussmi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015" y="2514600"/>
            <a:ext cx="6189785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733" name="Rectangle 5"/>
          <p:cNvSpPr>
            <a:spLocks noChangeArrowheads="1"/>
          </p:cNvSpPr>
          <p:nvPr/>
        </p:nvSpPr>
        <p:spPr bwMode="auto">
          <a:xfrm>
            <a:off x="5257800" y="6521450"/>
            <a:ext cx="33956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Figure from Chen, Picheney et al slides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1027111"/>
          </a:xfrm>
        </p:spPr>
        <p:txBody>
          <a:bodyPr/>
          <a:lstStyle/>
          <a:p>
            <a:r>
              <a:rPr lang="en-US" dirty="0"/>
              <a:t>Vector quantization: </a:t>
            </a:r>
            <a:br>
              <a:rPr lang="en-US" dirty="0"/>
            </a:br>
            <a:r>
              <a:rPr lang="en-US" dirty="0"/>
              <a:t>Discrete observations</a:t>
            </a:r>
          </a:p>
        </p:txBody>
      </p:sp>
      <p:sp>
        <p:nvSpPr>
          <p:cNvPr id="129028" name="Rectangle 4"/>
          <p:cNvSpPr>
            <a:spLocks noChangeArrowheads="1"/>
          </p:cNvSpPr>
          <p:nvPr/>
        </p:nvSpPr>
        <p:spPr bwMode="auto">
          <a:xfrm>
            <a:off x="2403475" y="2484438"/>
            <a:ext cx="4344988" cy="1866900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29" name="Freeform 5"/>
          <p:cNvSpPr>
            <a:spLocks/>
          </p:cNvSpPr>
          <p:nvPr/>
        </p:nvSpPr>
        <p:spPr bwMode="auto">
          <a:xfrm>
            <a:off x="3257550" y="2478088"/>
            <a:ext cx="568325" cy="1851025"/>
          </a:xfrm>
          <a:custGeom>
            <a:avLst/>
            <a:gdLst>
              <a:gd name="T0" fmla="*/ 7561263 w 358"/>
              <a:gd name="T1" fmla="*/ 0 h 986"/>
              <a:gd name="T2" fmla="*/ 68045013 w 358"/>
              <a:gd name="T3" fmla="*/ 549788217 h 986"/>
              <a:gd name="T4" fmla="*/ 420866888 w 358"/>
              <a:gd name="T5" fmla="*/ 983275368 h 986"/>
              <a:gd name="T6" fmla="*/ 730845313 w 358"/>
              <a:gd name="T7" fmla="*/ 1649364650 h 986"/>
              <a:gd name="T8" fmla="*/ 897175625 w 358"/>
              <a:gd name="T9" fmla="*/ 1677558051 h 986"/>
              <a:gd name="T10" fmla="*/ 753527513 w 358"/>
              <a:gd name="T11" fmla="*/ 1822054394 h 986"/>
              <a:gd name="T12" fmla="*/ 483870000 w 358"/>
              <a:gd name="T13" fmla="*/ 2147483647 h 986"/>
              <a:gd name="T14" fmla="*/ 297378438 w 358"/>
              <a:gd name="T15" fmla="*/ 2147483647 h 986"/>
              <a:gd name="T16" fmla="*/ 357862188 w 358"/>
              <a:gd name="T17" fmla="*/ 2147483647 h 98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58"/>
              <a:gd name="T28" fmla="*/ 0 h 986"/>
              <a:gd name="T29" fmla="*/ 358 w 358"/>
              <a:gd name="T30" fmla="*/ 986 h 98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58" h="986">
                <a:moveTo>
                  <a:pt x="3" y="0"/>
                </a:moveTo>
                <a:cubicBezTo>
                  <a:pt x="1" y="55"/>
                  <a:pt x="0" y="110"/>
                  <a:pt x="27" y="156"/>
                </a:cubicBezTo>
                <a:cubicBezTo>
                  <a:pt x="54" y="202"/>
                  <a:pt x="123" y="227"/>
                  <a:pt x="167" y="279"/>
                </a:cubicBezTo>
                <a:cubicBezTo>
                  <a:pt x="211" y="331"/>
                  <a:pt x="258" y="435"/>
                  <a:pt x="290" y="468"/>
                </a:cubicBezTo>
                <a:cubicBezTo>
                  <a:pt x="322" y="501"/>
                  <a:pt x="354" y="468"/>
                  <a:pt x="356" y="476"/>
                </a:cubicBezTo>
                <a:cubicBezTo>
                  <a:pt x="358" y="484"/>
                  <a:pt x="326" y="481"/>
                  <a:pt x="299" y="517"/>
                </a:cubicBezTo>
                <a:cubicBezTo>
                  <a:pt x="272" y="553"/>
                  <a:pt x="222" y="625"/>
                  <a:pt x="192" y="690"/>
                </a:cubicBezTo>
                <a:cubicBezTo>
                  <a:pt x="162" y="755"/>
                  <a:pt x="126" y="855"/>
                  <a:pt x="118" y="904"/>
                </a:cubicBezTo>
                <a:cubicBezTo>
                  <a:pt x="110" y="953"/>
                  <a:pt x="126" y="969"/>
                  <a:pt x="142" y="986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30" name="Freeform 6"/>
          <p:cNvSpPr>
            <a:spLocks/>
          </p:cNvSpPr>
          <p:nvPr/>
        </p:nvSpPr>
        <p:spPr bwMode="auto">
          <a:xfrm>
            <a:off x="3783013" y="2484438"/>
            <a:ext cx="939800" cy="912812"/>
          </a:xfrm>
          <a:custGeom>
            <a:avLst/>
            <a:gdLst>
              <a:gd name="T0" fmla="*/ 0 w 592"/>
              <a:gd name="T1" fmla="*/ 1452435478 h 554"/>
              <a:gd name="T2" fmla="*/ 395665325 w 592"/>
              <a:gd name="T3" fmla="*/ 1452435478 h 554"/>
              <a:gd name="T4" fmla="*/ 788809700 w 592"/>
              <a:gd name="T5" fmla="*/ 1140230707 h 554"/>
              <a:gd name="T6" fmla="*/ 1265118438 w 592"/>
              <a:gd name="T7" fmla="*/ 760153255 h 554"/>
              <a:gd name="T8" fmla="*/ 1325602188 w 592"/>
              <a:gd name="T9" fmla="*/ 401795457 h 554"/>
              <a:gd name="T10" fmla="*/ 1491932500 w 592"/>
              <a:gd name="T11" fmla="*/ 0 h 55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92"/>
              <a:gd name="T19" fmla="*/ 0 h 554"/>
              <a:gd name="T20" fmla="*/ 592 w 592"/>
              <a:gd name="T21" fmla="*/ 554 h 55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92" h="554">
                <a:moveTo>
                  <a:pt x="0" y="535"/>
                </a:moveTo>
                <a:cubicBezTo>
                  <a:pt x="52" y="544"/>
                  <a:pt x="105" y="554"/>
                  <a:pt x="157" y="535"/>
                </a:cubicBezTo>
                <a:cubicBezTo>
                  <a:pt x="209" y="516"/>
                  <a:pt x="255" y="463"/>
                  <a:pt x="313" y="420"/>
                </a:cubicBezTo>
                <a:cubicBezTo>
                  <a:pt x="371" y="377"/>
                  <a:pt x="467" y="325"/>
                  <a:pt x="502" y="280"/>
                </a:cubicBezTo>
                <a:cubicBezTo>
                  <a:pt x="537" y="235"/>
                  <a:pt x="511" y="195"/>
                  <a:pt x="526" y="148"/>
                </a:cubicBezTo>
                <a:cubicBezTo>
                  <a:pt x="541" y="101"/>
                  <a:pt x="566" y="50"/>
                  <a:pt x="592" y="0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31" name="Freeform 7"/>
          <p:cNvSpPr>
            <a:spLocks/>
          </p:cNvSpPr>
          <p:nvPr/>
        </p:nvSpPr>
        <p:spPr bwMode="auto">
          <a:xfrm>
            <a:off x="3914775" y="3376613"/>
            <a:ext cx="742950" cy="974725"/>
          </a:xfrm>
          <a:custGeom>
            <a:avLst/>
            <a:gdLst>
              <a:gd name="T0" fmla="*/ 0 w 468"/>
              <a:gd name="T1" fmla="*/ 0 h 641"/>
              <a:gd name="T2" fmla="*/ 579635938 w 468"/>
              <a:gd name="T3" fmla="*/ 131802284 h 641"/>
              <a:gd name="T4" fmla="*/ 703124388 w 468"/>
              <a:gd name="T5" fmla="*/ 492525045 h 641"/>
              <a:gd name="T6" fmla="*/ 972780313 w 468"/>
              <a:gd name="T7" fmla="*/ 950364478 h 641"/>
              <a:gd name="T8" fmla="*/ 1179433125 w 468"/>
              <a:gd name="T9" fmla="*/ 1482197856 h 6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8"/>
              <a:gd name="T16" fmla="*/ 0 h 641"/>
              <a:gd name="T17" fmla="*/ 468 w 468"/>
              <a:gd name="T18" fmla="*/ 641 h 64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8" h="641">
                <a:moveTo>
                  <a:pt x="0" y="0"/>
                </a:moveTo>
                <a:cubicBezTo>
                  <a:pt x="92" y="11"/>
                  <a:pt x="184" y="22"/>
                  <a:pt x="230" y="57"/>
                </a:cubicBezTo>
                <a:cubicBezTo>
                  <a:pt x="276" y="92"/>
                  <a:pt x="253" y="154"/>
                  <a:pt x="279" y="213"/>
                </a:cubicBezTo>
                <a:cubicBezTo>
                  <a:pt x="305" y="272"/>
                  <a:pt x="355" y="340"/>
                  <a:pt x="386" y="411"/>
                </a:cubicBezTo>
                <a:cubicBezTo>
                  <a:pt x="417" y="482"/>
                  <a:pt x="451" y="593"/>
                  <a:pt x="468" y="641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32" name="Freeform 8"/>
          <p:cNvSpPr>
            <a:spLocks/>
          </p:cNvSpPr>
          <p:nvPr/>
        </p:nvSpPr>
        <p:spPr bwMode="auto">
          <a:xfrm>
            <a:off x="4586288" y="2471738"/>
            <a:ext cx="1500187" cy="523875"/>
          </a:xfrm>
          <a:custGeom>
            <a:avLst/>
            <a:gdLst>
              <a:gd name="T0" fmla="*/ 0 w 933"/>
              <a:gd name="T1" fmla="*/ 664063950 h 345"/>
              <a:gd name="T2" fmla="*/ 553274754 w 933"/>
              <a:gd name="T3" fmla="*/ 569526530 h 345"/>
              <a:gd name="T4" fmla="*/ 1041916050 w 933"/>
              <a:gd name="T5" fmla="*/ 795492799 h 345"/>
              <a:gd name="T6" fmla="*/ 1742558048 w 933"/>
              <a:gd name="T7" fmla="*/ 569526530 h 345"/>
              <a:gd name="T8" fmla="*/ 2147483647 w 933"/>
              <a:gd name="T9" fmla="*/ 606419478 h 345"/>
              <a:gd name="T10" fmla="*/ 2147483647 w 933"/>
              <a:gd name="T11" fmla="*/ 0 h 34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3"/>
              <a:gd name="T19" fmla="*/ 0 h 345"/>
              <a:gd name="T20" fmla="*/ 933 w 933"/>
              <a:gd name="T21" fmla="*/ 345 h 34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3" h="345">
                <a:moveTo>
                  <a:pt x="0" y="288"/>
                </a:moveTo>
                <a:cubicBezTo>
                  <a:pt x="73" y="263"/>
                  <a:pt x="147" y="238"/>
                  <a:pt x="214" y="247"/>
                </a:cubicBezTo>
                <a:cubicBezTo>
                  <a:pt x="281" y="256"/>
                  <a:pt x="326" y="345"/>
                  <a:pt x="403" y="345"/>
                </a:cubicBezTo>
                <a:cubicBezTo>
                  <a:pt x="480" y="345"/>
                  <a:pt x="592" y="261"/>
                  <a:pt x="674" y="247"/>
                </a:cubicBezTo>
                <a:cubicBezTo>
                  <a:pt x="756" y="233"/>
                  <a:pt x="859" y="304"/>
                  <a:pt x="896" y="263"/>
                </a:cubicBezTo>
                <a:cubicBezTo>
                  <a:pt x="933" y="222"/>
                  <a:pt x="914" y="111"/>
                  <a:pt x="896" y="0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33" name="Freeform 9"/>
          <p:cNvSpPr>
            <a:spLocks/>
          </p:cNvSpPr>
          <p:nvPr/>
        </p:nvSpPr>
        <p:spPr bwMode="auto">
          <a:xfrm>
            <a:off x="4344988" y="2981325"/>
            <a:ext cx="1468437" cy="990600"/>
          </a:xfrm>
          <a:custGeom>
            <a:avLst/>
            <a:gdLst>
              <a:gd name="T0" fmla="*/ 1282758301 w 925"/>
              <a:gd name="T1" fmla="*/ 0 h 624"/>
              <a:gd name="T2" fmla="*/ 1781749068 w 925"/>
              <a:gd name="T3" fmla="*/ 143649700 h 624"/>
              <a:gd name="T4" fmla="*/ 2147483647 w 925"/>
              <a:gd name="T5" fmla="*/ 413305625 h 624"/>
              <a:gd name="T6" fmla="*/ 2147483647 w 925"/>
              <a:gd name="T7" fmla="*/ 766127500 h 624"/>
              <a:gd name="T8" fmla="*/ 2147483647 w 925"/>
              <a:gd name="T9" fmla="*/ 1282760325 h 624"/>
              <a:gd name="T10" fmla="*/ 1595257569 w 925"/>
              <a:gd name="T11" fmla="*/ 1532255000 h 624"/>
              <a:gd name="T12" fmla="*/ 909775303 w 925"/>
              <a:gd name="T13" fmla="*/ 1532255000 h 624"/>
              <a:gd name="T14" fmla="*/ 599796983 w 925"/>
              <a:gd name="T15" fmla="*/ 1449090638 h 624"/>
              <a:gd name="T16" fmla="*/ 0 w 925"/>
              <a:gd name="T17" fmla="*/ 1096268763 h 62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925"/>
              <a:gd name="T28" fmla="*/ 0 h 624"/>
              <a:gd name="T29" fmla="*/ 925 w 925"/>
              <a:gd name="T30" fmla="*/ 624 h 624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925" h="624">
                <a:moveTo>
                  <a:pt x="509" y="0"/>
                </a:moveTo>
                <a:cubicBezTo>
                  <a:pt x="576" y="15"/>
                  <a:pt x="644" y="30"/>
                  <a:pt x="707" y="57"/>
                </a:cubicBezTo>
                <a:cubicBezTo>
                  <a:pt x="770" y="84"/>
                  <a:pt x="851" y="123"/>
                  <a:pt x="887" y="164"/>
                </a:cubicBezTo>
                <a:cubicBezTo>
                  <a:pt x="923" y="205"/>
                  <a:pt x="925" y="247"/>
                  <a:pt x="920" y="304"/>
                </a:cubicBezTo>
                <a:cubicBezTo>
                  <a:pt x="915" y="361"/>
                  <a:pt x="903" y="458"/>
                  <a:pt x="855" y="509"/>
                </a:cubicBezTo>
                <a:cubicBezTo>
                  <a:pt x="807" y="560"/>
                  <a:pt x="715" y="592"/>
                  <a:pt x="633" y="608"/>
                </a:cubicBezTo>
                <a:cubicBezTo>
                  <a:pt x="551" y="624"/>
                  <a:pt x="427" y="613"/>
                  <a:pt x="361" y="608"/>
                </a:cubicBezTo>
                <a:cubicBezTo>
                  <a:pt x="295" y="603"/>
                  <a:pt x="298" y="604"/>
                  <a:pt x="238" y="575"/>
                </a:cubicBezTo>
                <a:cubicBezTo>
                  <a:pt x="178" y="546"/>
                  <a:pt x="89" y="490"/>
                  <a:pt x="0" y="435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34" name="Freeform 10"/>
          <p:cNvSpPr>
            <a:spLocks/>
          </p:cNvSpPr>
          <p:nvPr/>
        </p:nvSpPr>
        <p:spPr bwMode="auto">
          <a:xfrm>
            <a:off x="5778500" y="3529013"/>
            <a:ext cx="290513" cy="808037"/>
          </a:xfrm>
          <a:custGeom>
            <a:avLst/>
            <a:gdLst>
              <a:gd name="T0" fmla="*/ 2520954 w 183"/>
              <a:gd name="T1" fmla="*/ 0 h 509"/>
              <a:gd name="T2" fmla="*/ 65524175 w 183"/>
              <a:gd name="T3" fmla="*/ 352821657 h 509"/>
              <a:gd name="T4" fmla="*/ 395666006 w 183"/>
              <a:gd name="T5" fmla="*/ 786288263 h 509"/>
              <a:gd name="T6" fmla="*/ 458669227 w 183"/>
              <a:gd name="T7" fmla="*/ 1282757944 h 509"/>
              <a:gd name="T8" fmla="*/ 0 60000 65536"/>
              <a:gd name="T9" fmla="*/ 0 60000 65536"/>
              <a:gd name="T10" fmla="*/ 0 60000 65536"/>
              <a:gd name="T11" fmla="*/ 0 60000 65536"/>
              <a:gd name="T12" fmla="*/ 0 w 183"/>
              <a:gd name="T13" fmla="*/ 0 h 509"/>
              <a:gd name="T14" fmla="*/ 183 w 183"/>
              <a:gd name="T15" fmla="*/ 509 h 5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3" h="509">
                <a:moveTo>
                  <a:pt x="1" y="0"/>
                </a:moveTo>
                <a:cubicBezTo>
                  <a:pt x="0" y="44"/>
                  <a:pt x="0" y="88"/>
                  <a:pt x="26" y="140"/>
                </a:cubicBezTo>
                <a:cubicBezTo>
                  <a:pt x="52" y="192"/>
                  <a:pt x="131" y="251"/>
                  <a:pt x="157" y="312"/>
                </a:cubicBezTo>
                <a:cubicBezTo>
                  <a:pt x="183" y="373"/>
                  <a:pt x="177" y="468"/>
                  <a:pt x="182" y="509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35" name="Text Box 11"/>
          <p:cNvSpPr txBox="1">
            <a:spLocks noChangeArrowheads="1"/>
          </p:cNvSpPr>
          <p:nvPr/>
        </p:nvSpPr>
        <p:spPr bwMode="auto">
          <a:xfrm>
            <a:off x="2971800" y="4324350"/>
            <a:ext cx="3222625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2225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/>
              <a:t>feature value 1 for state </a:t>
            </a:r>
            <a:r>
              <a:rPr lang="en-US" sz="2400" i="1"/>
              <a:t>j</a:t>
            </a:r>
            <a:endParaRPr lang="en-US" sz="2400"/>
          </a:p>
        </p:txBody>
      </p:sp>
      <p:sp>
        <p:nvSpPr>
          <p:cNvPr id="129036" name="Text Box 12"/>
          <p:cNvSpPr txBox="1">
            <a:spLocks noChangeArrowheads="1"/>
          </p:cNvSpPr>
          <p:nvPr/>
        </p:nvSpPr>
        <p:spPr bwMode="auto">
          <a:xfrm rot="-5400000">
            <a:off x="1023144" y="3067844"/>
            <a:ext cx="1995488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2225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en-US" sz="2400"/>
              <a:t>feature value 2</a:t>
            </a:r>
            <a:br>
              <a:rPr lang="en-US" sz="2400"/>
            </a:br>
            <a:r>
              <a:rPr lang="en-US" sz="2400"/>
              <a:t>for state </a:t>
            </a:r>
            <a:r>
              <a:rPr lang="en-US" sz="2400" i="1"/>
              <a:t>j</a:t>
            </a:r>
            <a:endParaRPr lang="en-US" sz="2400"/>
          </a:p>
        </p:txBody>
      </p:sp>
      <p:sp>
        <p:nvSpPr>
          <p:cNvPr id="129037" name="AutoShape 13"/>
          <p:cNvSpPr>
            <a:spLocks noChangeAspect="1" noChangeArrowheads="1"/>
          </p:cNvSpPr>
          <p:nvPr/>
        </p:nvSpPr>
        <p:spPr bwMode="auto">
          <a:xfrm>
            <a:off x="4351338" y="3154363"/>
            <a:ext cx="228600" cy="228600"/>
          </a:xfrm>
          <a:prstGeom prst="sun">
            <a:avLst>
              <a:gd name="adj" fmla="val 25000"/>
            </a:avLst>
          </a:prstGeom>
          <a:solidFill>
            <a:schemeClr val="bg2"/>
          </a:solidFill>
          <a:ln w="22225">
            <a:solidFill>
              <a:schemeClr val="tx1"/>
            </a:solidFill>
            <a:miter lim="800000"/>
            <a:headEnd/>
            <a:tailEnd type="none" w="med" len="lg"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45" name="Oval 21"/>
          <p:cNvSpPr>
            <a:spLocks noChangeAspect="1" noChangeArrowheads="1"/>
          </p:cNvSpPr>
          <p:nvPr/>
        </p:nvSpPr>
        <p:spPr bwMode="auto">
          <a:xfrm>
            <a:off x="3148013" y="334803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6" name="Oval 22"/>
          <p:cNvSpPr>
            <a:spLocks noChangeAspect="1" noChangeArrowheads="1"/>
          </p:cNvSpPr>
          <p:nvPr/>
        </p:nvSpPr>
        <p:spPr bwMode="auto">
          <a:xfrm>
            <a:off x="3314700" y="31623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7" name="Oval 23"/>
          <p:cNvSpPr>
            <a:spLocks noChangeAspect="1" noChangeArrowheads="1"/>
          </p:cNvSpPr>
          <p:nvPr/>
        </p:nvSpPr>
        <p:spPr bwMode="auto">
          <a:xfrm>
            <a:off x="4167188" y="27289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8" name="Oval 24"/>
          <p:cNvSpPr>
            <a:spLocks noChangeAspect="1" noChangeArrowheads="1"/>
          </p:cNvSpPr>
          <p:nvPr/>
        </p:nvSpPr>
        <p:spPr bwMode="auto">
          <a:xfrm>
            <a:off x="3919538" y="25955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9" name="Oval 25"/>
          <p:cNvSpPr>
            <a:spLocks noChangeAspect="1" noChangeArrowheads="1"/>
          </p:cNvSpPr>
          <p:nvPr/>
        </p:nvSpPr>
        <p:spPr bwMode="auto">
          <a:xfrm>
            <a:off x="3700463" y="28051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0" name="Oval 26"/>
          <p:cNvSpPr>
            <a:spLocks noChangeAspect="1" noChangeArrowheads="1"/>
          </p:cNvSpPr>
          <p:nvPr/>
        </p:nvSpPr>
        <p:spPr bwMode="auto">
          <a:xfrm>
            <a:off x="5400675" y="36242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1" name="Oval 27"/>
          <p:cNvSpPr>
            <a:spLocks noChangeAspect="1" noChangeArrowheads="1"/>
          </p:cNvSpPr>
          <p:nvPr/>
        </p:nvSpPr>
        <p:spPr bwMode="auto">
          <a:xfrm>
            <a:off x="4110038" y="305752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2" name="Oval 28"/>
          <p:cNvSpPr>
            <a:spLocks noChangeAspect="1" noChangeArrowheads="1"/>
          </p:cNvSpPr>
          <p:nvPr/>
        </p:nvSpPr>
        <p:spPr bwMode="auto">
          <a:xfrm>
            <a:off x="4291013" y="29384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3" name="Oval 29"/>
          <p:cNvSpPr>
            <a:spLocks noChangeAspect="1" noChangeArrowheads="1"/>
          </p:cNvSpPr>
          <p:nvPr/>
        </p:nvSpPr>
        <p:spPr bwMode="auto">
          <a:xfrm>
            <a:off x="4462463" y="28241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4" name="Oval 30"/>
          <p:cNvSpPr>
            <a:spLocks noChangeAspect="1" noChangeArrowheads="1"/>
          </p:cNvSpPr>
          <p:nvPr/>
        </p:nvSpPr>
        <p:spPr bwMode="auto">
          <a:xfrm>
            <a:off x="4352925" y="26146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5" name="Oval 31"/>
          <p:cNvSpPr>
            <a:spLocks noChangeAspect="1" noChangeArrowheads="1"/>
          </p:cNvSpPr>
          <p:nvPr/>
        </p:nvSpPr>
        <p:spPr bwMode="auto">
          <a:xfrm>
            <a:off x="3905250" y="35861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6" name="Oval 32"/>
          <p:cNvSpPr>
            <a:spLocks noChangeAspect="1" noChangeArrowheads="1"/>
          </p:cNvSpPr>
          <p:nvPr/>
        </p:nvSpPr>
        <p:spPr bwMode="auto">
          <a:xfrm>
            <a:off x="3976688" y="315753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7" name="Oval 33"/>
          <p:cNvSpPr>
            <a:spLocks noChangeAspect="1" noChangeArrowheads="1"/>
          </p:cNvSpPr>
          <p:nvPr/>
        </p:nvSpPr>
        <p:spPr bwMode="auto">
          <a:xfrm>
            <a:off x="3848100" y="304323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8" name="Oval 34"/>
          <p:cNvSpPr>
            <a:spLocks noChangeAspect="1" noChangeArrowheads="1"/>
          </p:cNvSpPr>
          <p:nvPr/>
        </p:nvSpPr>
        <p:spPr bwMode="auto">
          <a:xfrm>
            <a:off x="3948113" y="28860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9" name="Oval 35"/>
          <p:cNvSpPr>
            <a:spLocks noChangeAspect="1" noChangeArrowheads="1"/>
          </p:cNvSpPr>
          <p:nvPr/>
        </p:nvSpPr>
        <p:spPr bwMode="auto">
          <a:xfrm>
            <a:off x="4048125" y="38385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0" name="Oval 36"/>
          <p:cNvSpPr>
            <a:spLocks noChangeAspect="1" noChangeArrowheads="1"/>
          </p:cNvSpPr>
          <p:nvPr/>
        </p:nvSpPr>
        <p:spPr bwMode="auto">
          <a:xfrm>
            <a:off x="4291013" y="39624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1" name="Oval 37"/>
          <p:cNvSpPr>
            <a:spLocks noChangeAspect="1" noChangeArrowheads="1"/>
          </p:cNvSpPr>
          <p:nvPr/>
        </p:nvSpPr>
        <p:spPr bwMode="auto">
          <a:xfrm>
            <a:off x="4157663" y="37242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2" name="Oval 38"/>
          <p:cNvSpPr>
            <a:spLocks noChangeAspect="1" noChangeArrowheads="1"/>
          </p:cNvSpPr>
          <p:nvPr/>
        </p:nvSpPr>
        <p:spPr bwMode="auto">
          <a:xfrm>
            <a:off x="4095750" y="35671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3" name="Oval 39"/>
          <p:cNvSpPr>
            <a:spLocks noChangeAspect="1" noChangeArrowheads="1"/>
          </p:cNvSpPr>
          <p:nvPr/>
        </p:nvSpPr>
        <p:spPr bwMode="auto">
          <a:xfrm>
            <a:off x="5462588" y="401002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4" name="Oval 40"/>
          <p:cNvSpPr>
            <a:spLocks noChangeAspect="1" noChangeArrowheads="1"/>
          </p:cNvSpPr>
          <p:nvPr/>
        </p:nvSpPr>
        <p:spPr bwMode="auto">
          <a:xfrm>
            <a:off x="5205413" y="40957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5" name="Oval 41"/>
          <p:cNvSpPr>
            <a:spLocks noChangeAspect="1" noChangeArrowheads="1"/>
          </p:cNvSpPr>
          <p:nvPr/>
        </p:nvSpPr>
        <p:spPr bwMode="auto">
          <a:xfrm>
            <a:off x="3714750" y="39814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6" name="Oval 42"/>
          <p:cNvSpPr>
            <a:spLocks noChangeAspect="1" noChangeArrowheads="1"/>
          </p:cNvSpPr>
          <p:nvPr/>
        </p:nvSpPr>
        <p:spPr bwMode="auto">
          <a:xfrm>
            <a:off x="3752850" y="37338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7" name="Oval 43"/>
          <p:cNvSpPr>
            <a:spLocks noChangeAspect="1" noChangeArrowheads="1"/>
          </p:cNvSpPr>
          <p:nvPr/>
        </p:nvSpPr>
        <p:spPr bwMode="auto">
          <a:xfrm>
            <a:off x="5829300" y="31623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8" name="Oval 44"/>
          <p:cNvSpPr>
            <a:spLocks noChangeAspect="1" noChangeArrowheads="1"/>
          </p:cNvSpPr>
          <p:nvPr/>
        </p:nvSpPr>
        <p:spPr bwMode="auto">
          <a:xfrm>
            <a:off x="5667375" y="29718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9" name="Oval 45"/>
          <p:cNvSpPr>
            <a:spLocks noChangeAspect="1" noChangeArrowheads="1"/>
          </p:cNvSpPr>
          <p:nvPr/>
        </p:nvSpPr>
        <p:spPr bwMode="auto">
          <a:xfrm>
            <a:off x="5862638" y="30241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0" name="Oval 46"/>
          <p:cNvSpPr>
            <a:spLocks noChangeAspect="1" noChangeArrowheads="1"/>
          </p:cNvSpPr>
          <p:nvPr/>
        </p:nvSpPr>
        <p:spPr bwMode="auto">
          <a:xfrm>
            <a:off x="5334000" y="28003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1" name="Oval 47"/>
          <p:cNvSpPr>
            <a:spLocks noChangeAspect="1" noChangeArrowheads="1"/>
          </p:cNvSpPr>
          <p:nvPr/>
        </p:nvSpPr>
        <p:spPr bwMode="auto">
          <a:xfrm>
            <a:off x="5953125" y="33004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2" name="Oval 48"/>
          <p:cNvSpPr>
            <a:spLocks noChangeAspect="1" noChangeArrowheads="1"/>
          </p:cNvSpPr>
          <p:nvPr/>
        </p:nvSpPr>
        <p:spPr bwMode="auto">
          <a:xfrm>
            <a:off x="5500688" y="26431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3" name="Oval 49"/>
          <p:cNvSpPr>
            <a:spLocks noChangeAspect="1" noChangeArrowheads="1"/>
          </p:cNvSpPr>
          <p:nvPr/>
        </p:nvSpPr>
        <p:spPr bwMode="auto">
          <a:xfrm>
            <a:off x="3343275" y="35242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4" name="Oval 50"/>
          <p:cNvSpPr>
            <a:spLocks noChangeAspect="1" noChangeArrowheads="1"/>
          </p:cNvSpPr>
          <p:nvPr/>
        </p:nvSpPr>
        <p:spPr bwMode="auto">
          <a:xfrm>
            <a:off x="3395663" y="332422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5" name="Oval 51"/>
          <p:cNvSpPr>
            <a:spLocks noChangeAspect="1" noChangeArrowheads="1"/>
          </p:cNvSpPr>
          <p:nvPr/>
        </p:nvSpPr>
        <p:spPr bwMode="auto">
          <a:xfrm>
            <a:off x="4967288" y="41957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6" name="Oval 52"/>
          <p:cNvSpPr>
            <a:spLocks noChangeAspect="1" noChangeArrowheads="1"/>
          </p:cNvSpPr>
          <p:nvPr/>
        </p:nvSpPr>
        <p:spPr bwMode="auto">
          <a:xfrm>
            <a:off x="4719638" y="40671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7" name="Oval 53"/>
          <p:cNvSpPr>
            <a:spLocks noChangeAspect="1" noChangeArrowheads="1"/>
          </p:cNvSpPr>
          <p:nvPr/>
        </p:nvSpPr>
        <p:spPr bwMode="auto">
          <a:xfrm>
            <a:off x="5738813" y="39243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8" name="Oval 54"/>
          <p:cNvSpPr>
            <a:spLocks noChangeAspect="1" noChangeArrowheads="1"/>
          </p:cNvSpPr>
          <p:nvPr/>
        </p:nvSpPr>
        <p:spPr bwMode="auto">
          <a:xfrm>
            <a:off x="4086225" y="416242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9" name="Oval 55"/>
          <p:cNvSpPr>
            <a:spLocks noChangeAspect="1" noChangeArrowheads="1"/>
          </p:cNvSpPr>
          <p:nvPr/>
        </p:nvSpPr>
        <p:spPr bwMode="auto">
          <a:xfrm>
            <a:off x="5748338" y="41671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0" name="Oval 56"/>
          <p:cNvSpPr>
            <a:spLocks noChangeAspect="1" noChangeArrowheads="1"/>
          </p:cNvSpPr>
          <p:nvPr/>
        </p:nvSpPr>
        <p:spPr bwMode="auto">
          <a:xfrm>
            <a:off x="5376863" y="41814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1" name="Oval 57"/>
          <p:cNvSpPr>
            <a:spLocks noChangeAspect="1" noChangeArrowheads="1"/>
          </p:cNvSpPr>
          <p:nvPr/>
        </p:nvSpPr>
        <p:spPr bwMode="auto">
          <a:xfrm>
            <a:off x="4576763" y="35433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2" name="Oval 58"/>
          <p:cNvSpPr>
            <a:spLocks noChangeAspect="1" noChangeArrowheads="1"/>
          </p:cNvSpPr>
          <p:nvPr/>
        </p:nvSpPr>
        <p:spPr bwMode="auto">
          <a:xfrm>
            <a:off x="4833938" y="33575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3" name="Oval 59"/>
          <p:cNvSpPr>
            <a:spLocks noChangeAspect="1" noChangeArrowheads="1"/>
          </p:cNvSpPr>
          <p:nvPr/>
        </p:nvSpPr>
        <p:spPr bwMode="auto">
          <a:xfrm>
            <a:off x="4219575" y="33051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4" name="Oval 60"/>
          <p:cNvSpPr>
            <a:spLocks noChangeAspect="1" noChangeArrowheads="1"/>
          </p:cNvSpPr>
          <p:nvPr/>
        </p:nvSpPr>
        <p:spPr bwMode="auto">
          <a:xfrm>
            <a:off x="5086350" y="36861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5" name="Oval 61"/>
          <p:cNvSpPr>
            <a:spLocks noChangeAspect="1" noChangeArrowheads="1"/>
          </p:cNvSpPr>
          <p:nvPr/>
        </p:nvSpPr>
        <p:spPr bwMode="auto">
          <a:xfrm>
            <a:off x="4624388" y="30384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6" name="Oval 62"/>
          <p:cNvSpPr>
            <a:spLocks noChangeAspect="1" noChangeArrowheads="1"/>
          </p:cNvSpPr>
          <p:nvPr/>
        </p:nvSpPr>
        <p:spPr bwMode="auto">
          <a:xfrm>
            <a:off x="4738688" y="37147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7" name="Oval 63"/>
          <p:cNvSpPr>
            <a:spLocks noChangeAspect="1" noChangeArrowheads="1"/>
          </p:cNvSpPr>
          <p:nvPr/>
        </p:nvSpPr>
        <p:spPr bwMode="auto">
          <a:xfrm>
            <a:off x="5038725" y="31908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8" name="Oval 64"/>
          <p:cNvSpPr>
            <a:spLocks noChangeAspect="1" noChangeArrowheads="1"/>
          </p:cNvSpPr>
          <p:nvPr/>
        </p:nvSpPr>
        <p:spPr bwMode="auto">
          <a:xfrm>
            <a:off x="4786313" y="31480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9" name="Oval 65"/>
          <p:cNvSpPr>
            <a:spLocks noChangeAspect="1" noChangeArrowheads="1"/>
          </p:cNvSpPr>
          <p:nvPr/>
        </p:nvSpPr>
        <p:spPr bwMode="auto">
          <a:xfrm>
            <a:off x="5805488" y="26479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0" name="Oval 66"/>
          <p:cNvSpPr>
            <a:spLocks noChangeAspect="1" noChangeArrowheads="1"/>
          </p:cNvSpPr>
          <p:nvPr/>
        </p:nvSpPr>
        <p:spPr bwMode="auto">
          <a:xfrm>
            <a:off x="5243513" y="34528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1" name="Oval 67"/>
          <p:cNvSpPr>
            <a:spLocks noChangeAspect="1" noChangeArrowheads="1"/>
          </p:cNvSpPr>
          <p:nvPr/>
        </p:nvSpPr>
        <p:spPr bwMode="auto">
          <a:xfrm>
            <a:off x="5400675" y="33194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2" name="Oval 68"/>
          <p:cNvSpPr>
            <a:spLocks noChangeAspect="1" noChangeArrowheads="1"/>
          </p:cNvSpPr>
          <p:nvPr/>
        </p:nvSpPr>
        <p:spPr bwMode="auto">
          <a:xfrm>
            <a:off x="5348288" y="31527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3" name="Oval 69"/>
          <p:cNvSpPr>
            <a:spLocks noChangeAspect="1" noChangeArrowheads="1"/>
          </p:cNvSpPr>
          <p:nvPr/>
        </p:nvSpPr>
        <p:spPr bwMode="auto">
          <a:xfrm>
            <a:off x="4938713" y="26193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4" name="Oval 70"/>
          <p:cNvSpPr>
            <a:spLocks noChangeAspect="1" noChangeArrowheads="1"/>
          </p:cNvSpPr>
          <p:nvPr/>
        </p:nvSpPr>
        <p:spPr bwMode="auto">
          <a:xfrm>
            <a:off x="4767263" y="26955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5" name="Oval 71"/>
          <p:cNvSpPr>
            <a:spLocks noChangeAspect="1" noChangeArrowheads="1"/>
          </p:cNvSpPr>
          <p:nvPr/>
        </p:nvSpPr>
        <p:spPr bwMode="auto">
          <a:xfrm>
            <a:off x="4857750" y="29479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6" name="Oval 72"/>
          <p:cNvSpPr>
            <a:spLocks noChangeAspect="1" noChangeArrowheads="1"/>
          </p:cNvSpPr>
          <p:nvPr/>
        </p:nvSpPr>
        <p:spPr bwMode="auto">
          <a:xfrm>
            <a:off x="4905375" y="35575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7" name="Oval 73"/>
          <p:cNvSpPr>
            <a:spLocks noChangeAspect="1" noChangeArrowheads="1"/>
          </p:cNvSpPr>
          <p:nvPr/>
        </p:nvSpPr>
        <p:spPr bwMode="auto">
          <a:xfrm>
            <a:off x="5133975" y="27479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8" name="Oval 74"/>
          <p:cNvSpPr>
            <a:spLocks noChangeAspect="1" noChangeArrowheads="1"/>
          </p:cNvSpPr>
          <p:nvPr/>
        </p:nvSpPr>
        <p:spPr bwMode="auto">
          <a:xfrm>
            <a:off x="5281613" y="26479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9" name="Oval 75"/>
          <p:cNvSpPr>
            <a:spLocks noChangeAspect="1" noChangeArrowheads="1"/>
          </p:cNvSpPr>
          <p:nvPr/>
        </p:nvSpPr>
        <p:spPr bwMode="auto">
          <a:xfrm>
            <a:off x="4364038" y="41719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100" name="Oval 76"/>
          <p:cNvSpPr>
            <a:spLocks noChangeAspect="1" noChangeArrowheads="1"/>
          </p:cNvSpPr>
          <p:nvPr/>
        </p:nvSpPr>
        <p:spPr bwMode="auto">
          <a:xfrm>
            <a:off x="4995863" y="40147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101" name="Rectangle 77"/>
          <p:cNvSpPr>
            <a:spLocks noChangeArrowheads="1"/>
          </p:cNvSpPr>
          <p:nvPr/>
        </p:nvSpPr>
        <p:spPr bwMode="auto">
          <a:xfrm>
            <a:off x="6571261" y="6519446"/>
            <a:ext cx="257273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Slide from John-Paul </a:t>
            </a:r>
            <a:r>
              <a:rPr lang="en-US" dirty="0" err="1"/>
              <a:t>Hosum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8493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Mixture of Gaussians to model a function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5779" name="Picture 3" descr="threehump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00" y="1574800"/>
            <a:ext cx="6832600" cy="513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5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Mixtures of Gaussians</a:t>
            </a:r>
          </a:p>
        </p:txBody>
      </p:sp>
      <p:sp>
        <p:nvSpPr>
          <p:cNvPr id="76806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M mixtures of Gaussians: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For diagonal covariance:</a:t>
            </a:r>
          </a:p>
        </p:txBody>
      </p:sp>
      <p:graphicFrame>
        <p:nvGraphicFramePr>
          <p:cNvPr id="76802" name="Object 2"/>
          <p:cNvGraphicFramePr>
            <a:graphicFrameLocks noChangeAspect="1"/>
          </p:cNvGraphicFramePr>
          <p:nvPr/>
        </p:nvGraphicFramePr>
        <p:xfrm>
          <a:off x="990600" y="5334000"/>
          <a:ext cx="7267575" cy="1566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050" name="Equation" r:id="rId4" imgW="3060700" imgH="660400" progId="Equation.3">
                  <p:embed/>
                </p:oleObj>
              </mc:Choice>
              <mc:Fallback>
                <p:oleObj name="Equation" r:id="rId4" imgW="3060700" imgH="6604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5334000"/>
                        <a:ext cx="7267575" cy="1566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803" name="Object 3"/>
          <p:cNvGraphicFramePr>
            <a:graphicFrameLocks noChangeAspect="1"/>
          </p:cNvGraphicFramePr>
          <p:nvPr/>
        </p:nvGraphicFramePr>
        <p:xfrm>
          <a:off x="1143000" y="3733800"/>
          <a:ext cx="6677025" cy="1514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051" name="Equation" r:id="rId6" imgW="2946400" imgH="584200" progId="Equation.3">
                  <p:embed/>
                </p:oleObj>
              </mc:Choice>
              <mc:Fallback>
                <p:oleObj name="Equation" r:id="rId6" imgW="2946400" imgH="5842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3733800"/>
                        <a:ext cx="6677025" cy="1514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804" name="Object 4"/>
          <p:cNvGraphicFramePr>
            <a:graphicFrameLocks noChangeAspect="1"/>
          </p:cNvGraphicFramePr>
          <p:nvPr/>
        </p:nvGraphicFramePr>
        <p:xfrm>
          <a:off x="228600" y="2209800"/>
          <a:ext cx="8610600" cy="922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052" name="Equation" r:id="rId8" imgW="4152900" imgH="444500" progId="Equation.3">
                  <p:embed/>
                </p:oleObj>
              </mc:Choice>
              <mc:Fallback>
                <p:oleObj name="Equation" r:id="rId8" imgW="4152900" imgH="4445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2209800"/>
                        <a:ext cx="8610600" cy="922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GMMs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Summary: each state has a likelihood function parameterized by:</a:t>
            </a:r>
          </a:p>
          <a:p>
            <a:pPr lvl="1"/>
            <a:r>
              <a:rPr lang="en-US"/>
              <a:t>M Mixture weights</a:t>
            </a:r>
          </a:p>
          <a:p>
            <a:pPr lvl="1"/>
            <a:r>
              <a:rPr lang="en-US"/>
              <a:t>M Mean Vectors of dimensionality D</a:t>
            </a:r>
          </a:p>
          <a:p>
            <a:pPr lvl="1"/>
            <a:r>
              <a:rPr lang="en-US"/>
              <a:t>Either</a:t>
            </a:r>
          </a:p>
          <a:p>
            <a:pPr lvl="2"/>
            <a:r>
              <a:rPr lang="en-US"/>
              <a:t>M Covariance Matrices of DxD</a:t>
            </a:r>
          </a:p>
          <a:p>
            <a:pPr lvl="1"/>
            <a:r>
              <a:rPr lang="en-US"/>
              <a:t>Or more likely</a:t>
            </a:r>
          </a:p>
          <a:p>
            <a:pPr lvl="2"/>
            <a:r>
              <a:rPr lang="en-US"/>
              <a:t>M Diagonal Covariance Matrices of DxD</a:t>
            </a:r>
          </a:p>
          <a:p>
            <a:pPr lvl="2"/>
            <a:r>
              <a:rPr lang="en-US"/>
              <a:t> which is equivalent to</a:t>
            </a:r>
          </a:p>
          <a:p>
            <a:pPr lvl="2"/>
            <a:r>
              <a:rPr lang="en-US"/>
              <a:t>M Variance Vectors of dimensionality D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Training a GMM</a:t>
            </a:r>
          </a:p>
        </p:txBody>
      </p:sp>
      <p:sp>
        <p:nvSpPr>
          <p:cNvPr id="80899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Problem: how do we train a GMM if we don’t know what component is accounting for aspects of any particular observation?</a:t>
            </a:r>
          </a:p>
          <a:p>
            <a:r>
              <a:rPr lang="en-US" sz="2800" dirty="0"/>
              <a:t>Intuition: we use Baum-Welch to find it for us, just as we did for finding hidden states that accounted for the observation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Baum-Welch for Mixture Models</a:t>
            </a:r>
          </a:p>
        </p:txBody>
      </p:sp>
      <p:sp>
        <p:nvSpPr>
          <p:cNvPr id="8192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By analogy with </a:t>
            </a:r>
            <a:r>
              <a:rPr lang="en-US" sz="2400" dirty="0" err="1">
                <a:latin typeface="Times New Roman"/>
                <a:cs typeface="Times New Roman"/>
                <a:sym typeface="Symbol" charset="0"/>
              </a:rPr>
              <a:t>γ</a:t>
            </a:r>
            <a:r>
              <a:rPr lang="en-US" dirty="0">
                <a:sym typeface="Symbol" charset="0"/>
              </a:rPr>
              <a:t> earlier, let’s define the probability of being in state j at time t with the </a:t>
            </a:r>
            <a:r>
              <a:rPr lang="en-US" dirty="0" err="1">
                <a:sym typeface="Symbol" charset="0"/>
              </a:rPr>
              <a:t>kth</a:t>
            </a:r>
            <a:r>
              <a:rPr lang="en-US" dirty="0">
                <a:sym typeface="Symbol" charset="0"/>
              </a:rPr>
              <a:t> mixture component accounting for </a:t>
            </a:r>
            <a:r>
              <a:rPr lang="en-US" dirty="0" err="1">
                <a:sym typeface="Symbol" charset="0"/>
              </a:rPr>
              <a:t>o</a:t>
            </a:r>
            <a:r>
              <a:rPr lang="en-US" sz="3200" baseline="-25000" dirty="0" err="1">
                <a:sym typeface="Symbol" charset="0"/>
              </a:rPr>
              <a:t>t</a:t>
            </a:r>
            <a:r>
              <a:rPr lang="en-US" dirty="0">
                <a:sym typeface="Symbol" charset="0"/>
              </a:rPr>
              <a:t>:</a:t>
            </a:r>
          </a:p>
          <a:p>
            <a:endParaRPr lang="en-US" dirty="0">
              <a:sym typeface="Symbol" charset="0"/>
            </a:endParaRPr>
          </a:p>
          <a:p>
            <a:endParaRPr lang="en-US" dirty="0">
              <a:sym typeface="Symbol" charset="0"/>
            </a:endParaRPr>
          </a:p>
          <a:p>
            <a:endParaRPr lang="en-US" dirty="0">
              <a:sym typeface="Symbol" charset="0"/>
            </a:endParaRPr>
          </a:p>
          <a:p>
            <a:r>
              <a:rPr lang="en-US" dirty="0">
                <a:sym typeface="Symbol" charset="0"/>
              </a:rPr>
              <a:t>Now,</a:t>
            </a:r>
            <a:endParaRPr lang="en-US" dirty="0"/>
          </a:p>
        </p:txBody>
      </p:sp>
      <p:graphicFrame>
        <p:nvGraphicFramePr>
          <p:cNvPr id="8192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7480018"/>
              </p:ext>
            </p:extLst>
          </p:nvPr>
        </p:nvGraphicFramePr>
        <p:xfrm>
          <a:off x="2451100" y="2624138"/>
          <a:ext cx="5003800" cy="159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52" name="Equation" r:id="rId4" imgW="2108200" imgH="673100" progId="Equation.3">
                  <p:embed/>
                </p:oleObj>
              </mc:Choice>
              <mc:Fallback>
                <p:oleObj name="Equation" r:id="rId4" imgW="2108200" imgH="6731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1100" y="2624138"/>
                        <a:ext cx="5003800" cy="1597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2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3800321"/>
              </p:ext>
            </p:extLst>
          </p:nvPr>
        </p:nvGraphicFramePr>
        <p:xfrm>
          <a:off x="166688" y="4545013"/>
          <a:ext cx="2371725" cy="1951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53" name="Equation" r:id="rId6" imgW="1079500" imgH="889000" progId="Equation.3">
                  <p:embed/>
                </p:oleObj>
              </mc:Choice>
              <mc:Fallback>
                <p:oleObj name="Equation" r:id="rId6" imgW="1079500" imgH="8890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6688" y="4545013"/>
                        <a:ext cx="2371725" cy="1951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2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196664"/>
              </p:ext>
            </p:extLst>
          </p:nvPr>
        </p:nvGraphicFramePr>
        <p:xfrm>
          <a:off x="2770188" y="4545013"/>
          <a:ext cx="2247900" cy="1893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54" name="Equation" r:id="rId8" imgW="1054100" imgH="889000" progId="Equation.3">
                  <p:embed/>
                </p:oleObj>
              </mc:Choice>
              <mc:Fallback>
                <p:oleObj name="Equation" r:id="rId8" imgW="1054100" imgH="8890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0188" y="4545013"/>
                        <a:ext cx="2247900" cy="1893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2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3736866"/>
              </p:ext>
            </p:extLst>
          </p:nvPr>
        </p:nvGraphicFramePr>
        <p:xfrm>
          <a:off x="5165725" y="4700588"/>
          <a:ext cx="3870325" cy="172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55" name="Equation" r:id="rId10" imgW="1993900" imgH="889000" progId="Equation.3">
                  <p:embed/>
                </p:oleObj>
              </mc:Choice>
              <mc:Fallback>
                <p:oleObj name="Equation" r:id="rId10" imgW="1993900" imgH="8890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65725" y="4700588"/>
                        <a:ext cx="3870325" cy="1725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944561"/>
          </a:xfrm>
        </p:spPr>
        <p:txBody>
          <a:bodyPr/>
          <a:lstStyle/>
          <a:p>
            <a:r>
              <a:rPr lang="en-US" dirty="0"/>
              <a:t>How to train mixtures?</a:t>
            </a:r>
          </a:p>
        </p:txBody>
      </p:sp>
      <p:sp>
        <p:nvSpPr>
          <p:cNvPr id="8397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447800"/>
            <a:ext cx="8229600" cy="4572000"/>
          </a:xfrm>
        </p:spPr>
        <p:txBody>
          <a:bodyPr/>
          <a:lstStyle/>
          <a:p>
            <a:r>
              <a:rPr lang="en-US" sz="2800" dirty="0"/>
              <a:t>Choose M (often 16; or can tune M dependent on amount of training observations)</a:t>
            </a:r>
          </a:p>
          <a:p>
            <a:r>
              <a:rPr lang="en-US" sz="2800" dirty="0"/>
              <a:t>Then can do various splitting or clustering algorithms. One simple method for </a:t>
            </a:r>
            <a:r>
              <a:rPr lang="ja-JP" altLang="en-US" sz="2800" dirty="0"/>
              <a:t>“</a:t>
            </a:r>
            <a:r>
              <a:rPr lang="en-US" sz="2800" dirty="0"/>
              <a:t>splitting</a:t>
            </a:r>
            <a:r>
              <a:rPr lang="ja-JP" altLang="en-US" sz="2800" dirty="0"/>
              <a:t>”</a:t>
            </a:r>
            <a:r>
              <a:rPr lang="en-US" sz="2800" dirty="0"/>
              <a:t>:</a:t>
            </a:r>
          </a:p>
          <a:p>
            <a:r>
              <a:rPr lang="en-US" sz="2800" dirty="0"/>
              <a:t>Compute global mean </a:t>
            </a:r>
            <a:r>
              <a:rPr lang="en-US" sz="2800" dirty="0">
                <a:sym typeface="Symbol" charset="0"/>
              </a:rPr>
              <a:t> </a:t>
            </a:r>
            <a:r>
              <a:rPr lang="en-US" sz="2800" dirty="0"/>
              <a:t>and global variance</a:t>
            </a:r>
          </a:p>
          <a:p>
            <a:pPr marL="788988" lvl="1" indent="-514350">
              <a:buFont typeface="+mj-lt"/>
              <a:buAutoNum type="arabicPeriod"/>
            </a:pPr>
            <a:r>
              <a:rPr lang="en-US" sz="2800" dirty="0"/>
              <a:t>Split into two Gaussians, with means </a:t>
            </a:r>
            <a:r>
              <a:rPr lang="en-US" sz="2800" dirty="0">
                <a:sym typeface="Symbol" charset="0"/>
              </a:rPr>
              <a:t> (sometimes  is 0.2)</a:t>
            </a:r>
          </a:p>
          <a:p>
            <a:pPr marL="788988" lvl="1" indent="-514350">
              <a:buFont typeface="+mj-lt"/>
              <a:buAutoNum type="arabicPeriod"/>
            </a:pPr>
            <a:r>
              <a:rPr lang="en-US" sz="2800" dirty="0">
                <a:sym typeface="Symbol" charset="0"/>
              </a:rPr>
              <a:t>Run Forward-Backward to retrain </a:t>
            </a:r>
          </a:p>
          <a:p>
            <a:pPr marL="788988" lvl="1" indent="-514350">
              <a:buFont typeface="+mj-lt"/>
              <a:buAutoNum type="arabicPeriod"/>
            </a:pPr>
            <a:r>
              <a:rPr lang="en-US" sz="2800" dirty="0">
                <a:sym typeface="Symbol" charset="0"/>
              </a:rPr>
              <a:t>Go to 1 until we have 16 mixtures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Embedded Training</a:t>
            </a:r>
          </a:p>
        </p:txBody>
      </p:sp>
      <p:sp>
        <p:nvSpPr>
          <p:cNvPr id="86022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Components of a speech recognizer:</a:t>
            </a:r>
          </a:p>
          <a:p>
            <a:pPr lvl="1"/>
            <a:r>
              <a:rPr lang="en-US" sz="2800" dirty="0"/>
              <a:t>Feature extraction: not statistical</a:t>
            </a:r>
          </a:p>
          <a:p>
            <a:pPr lvl="1"/>
            <a:r>
              <a:rPr lang="en-US" sz="2800" dirty="0"/>
              <a:t>Language model: word transition probabilities, trained on some other corpus</a:t>
            </a:r>
          </a:p>
          <a:p>
            <a:pPr lvl="1"/>
            <a:r>
              <a:rPr lang="en-US" sz="2800" dirty="0"/>
              <a:t>Acoustic model:</a:t>
            </a:r>
          </a:p>
          <a:p>
            <a:pPr lvl="2"/>
            <a:r>
              <a:rPr lang="en-US" sz="2400" dirty="0"/>
              <a:t>Pronunciation lexicon: the HMM structure for each word, built by hand</a:t>
            </a:r>
          </a:p>
          <a:p>
            <a:pPr lvl="2"/>
            <a:r>
              <a:rPr lang="en-US" sz="2400" dirty="0"/>
              <a:t>Observation likelihoods </a:t>
            </a:r>
            <a:r>
              <a:rPr lang="en-US" sz="2400" dirty="0" err="1"/>
              <a:t>b</a:t>
            </a:r>
            <a:r>
              <a:rPr lang="en-US" sz="3200" baseline="-25000" dirty="0" err="1"/>
              <a:t>j</a:t>
            </a:r>
            <a:r>
              <a:rPr lang="en-US" sz="2400" dirty="0"/>
              <a:t>(</a:t>
            </a:r>
            <a:r>
              <a:rPr lang="en-US" sz="2400" dirty="0" err="1"/>
              <a:t>o</a:t>
            </a:r>
            <a:r>
              <a:rPr lang="en-US" sz="3200" baseline="-25000" dirty="0" err="1"/>
              <a:t>t</a:t>
            </a:r>
            <a:r>
              <a:rPr lang="en-US" sz="2400" dirty="0"/>
              <a:t>)</a:t>
            </a:r>
          </a:p>
          <a:p>
            <a:pPr lvl="2"/>
            <a:r>
              <a:rPr lang="en-US" sz="2400" dirty="0"/>
              <a:t>Transition probabilities </a:t>
            </a:r>
            <a:r>
              <a:rPr lang="en-US" sz="2400" dirty="0" err="1"/>
              <a:t>a</a:t>
            </a:r>
            <a:r>
              <a:rPr lang="en-US" sz="3200" baseline="-25000" dirty="0" err="1"/>
              <a:t>ij</a:t>
            </a:r>
            <a:endParaRPr lang="en-US" sz="2400" baseline="-25000" dirty="0"/>
          </a:p>
          <a:p>
            <a:pPr lvl="2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9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Embedded training of  acoustic model</a:t>
            </a:r>
          </a:p>
        </p:txBody>
      </p:sp>
      <p:sp>
        <p:nvSpPr>
          <p:cNvPr id="88070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If we had hand-segmented and hand-labeled training data</a:t>
            </a:r>
          </a:p>
          <a:p>
            <a:pPr lvl="1"/>
            <a:r>
              <a:rPr lang="en-US" dirty="0"/>
              <a:t>With word and phone boundaries</a:t>
            </a:r>
          </a:p>
          <a:p>
            <a:r>
              <a:rPr lang="en-US" dirty="0"/>
              <a:t>We could just compute</a:t>
            </a:r>
          </a:p>
          <a:p>
            <a:pPr lvl="1"/>
            <a:r>
              <a:rPr lang="en-US" dirty="0"/>
              <a:t>B: means and variances of all our </a:t>
            </a:r>
            <a:r>
              <a:rPr lang="en-US" dirty="0" err="1"/>
              <a:t>triphone</a:t>
            </a:r>
            <a:r>
              <a:rPr lang="en-US" dirty="0"/>
              <a:t> </a:t>
            </a:r>
            <a:r>
              <a:rPr lang="en-US" dirty="0" err="1"/>
              <a:t>gaussians</a:t>
            </a:r>
            <a:endParaRPr lang="en-US" dirty="0"/>
          </a:p>
          <a:p>
            <a:pPr lvl="1"/>
            <a:r>
              <a:rPr lang="en-US" dirty="0"/>
              <a:t>A: transition probabilities</a:t>
            </a:r>
          </a:p>
          <a:p>
            <a:r>
              <a:rPr lang="en-US" dirty="0"/>
              <a:t>And we’d be done!</a:t>
            </a:r>
          </a:p>
          <a:p>
            <a:r>
              <a:rPr lang="en-US" dirty="0"/>
              <a:t>But we don’t have word and phone boundaries, nor phone labeling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Embedded training</a:t>
            </a:r>
          </a:p>
        </p:txBody>
      </p:sp>
      <p:sp>
        <p:nvSpPr>
          <p:cNvPr id="90118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Instead:</a:t>
            </a:r>
          </a:p>
          <a:p>
            <a:pPr lvl="1"/>
            <a:r>
              <a:rPr lang="en-US" sz="2800" dirty="0"/>
              <a:t>We’ll train each phone HMM embedded in an entire sentence</a:t>
            </a:r>
          </a:p>
          <a:p>
            <a:pPr lvl="1"/>
            <a:r>
              <a:rPr lang="en-US" sz="2800" dirty="0"/>
              <a:t>We’ll do word/phone segmentation and alignment automatically as part of training process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Embedded Training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67" name="Picture 4" descr="asrtraining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13" y="2057400"/>
            <a:ext cx="8789987" cy="358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868361"/>
          </a:xfrm>
        </p:spPr>
        <p:txBody>
          <a:bodyPr/>
          <a:lstStyle/>
          <a:p>
            <a:r>
              <a:rPr lang="en-US" dirty="0"/>
              <a:t>VQ</a:t>
            </a:r>
          </a:p>
        </p:txBody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define a</a:t>
            </a:r>
          </a:p>
          <a:p>
            <a:pPr lvl="1"/>
            <a:r>
              <a:rPr lang="en-US" b="1" dirty="0">
                <a:solidFill>
                  <a:srgbClr val="0000FF"/>
                </a:solidFill>
              </a:rPr>
              <a:t>Codebook</a:t>
            </a:r>
            <a:r>
              <a:rPr lang="en-US" dirty="0"/>
              <a:t>, which lists for each symbol</a:t>
            </a:r>
          </a:p>
          <a:p>
            <a:pPr lvl="2"/>
            <a:r>
              <a:rPr lang="en-US" dirty="0"/>
              <a:t>A prototype vector, or </a:t>
            </a:r>
            <a:r>
              <a:rPr lang="en-US" b="1" dirty="0" err="1">
                <a:solidFill>
                  <a:srgbClr val="0000FF"/>
                </a:solidFill>
              </a:rPr>
              <a:t>codeword</a:t>
            </a:r>
            <a:endParaRPr lang="en-US" b="1" dirty="0">
              <a:solidFill>
                <a:srgbClr val="0000FF"/>
              </a:solidFill>
            </a:endParaRPr>
          </a:p>
          <a:p>
            <a:r>
              <a:rPr lang="en-US" dirty="0"/>
              <a:t>If we had 256 classes (</a:t>
            </a:r>
            <a:r>
              <a:rPr lang="ja-JP" altLang="en-US" dirty="0"/>
              <a:t>‘</a:t>
            </a:r>
            <a:r>
              <a:rPr lang="en-US" dirty="0"/>
              <a:t>8-bit VQ</a:t>
            </a:r>
            <a:r>
              <a:rPr lang="ja-JP" altLang="en-US" dirty="0"/>
              <a:t>’</a:t>
            </a:r>
            <a:r>
              <a:rPr lang="en-US" dirty="0"/>
              <a:t>),</a:t>
            </a:r>
          </a:p>
          <a:p>
            <a:pPr lvl="1"/>
            <a:r>
              <a:rPr lang="en-US" dirty="0"/>
              <a:t>A codebook with 256 prototype vectors</a:t>
            </a:r>
          </a:p>
          <a:p>
            <a:pPr lvl="1"/>
            <a:r>
              <a:rPr lang="en-US" dirty="0"/>
              <a:t>Given an incoming feature vector, we compare it to each of the 256 prototype vectors</a:t>
            </a:r>
          </a:p>
          <a:p>
            <a:pPr lvl="1"/>
            <a:r>
              <a:rPr lang="en-US" dirty="0"/>
              <a:t>We pick whichever one is closest (by some </a:t>
            </a:r>
            <a:r>
              <a:rPr lang="en-US" b="1" dirty="0">
                <a:solidFill>
                  <a:srgbClr val="0000FF"/>
                </a:solidFill>
              </a:rPr>
              <a:t>distance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metric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And replace the input vector by the index of this prototype vector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8386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Initialization: </a:t>
            </a:r>
            <a:r>
              <a:rPr lang="ja-JP" altLang="en-US" dirty="0"/>
              <a:t>“</a:t>
            </a:r>
            <a:r>
              <a:rPr lang="en-US" dirty="0"/>
              <a:t>Flat start</a:t>
            </a:r>
            <a:r>
              <a:rPr lang="ja-JP" altLang="en-US" dirty="0"/>
              <a:t>”</a:t>
            </a:r>
            <a:endParaRPr lang="en-US" dirty="0"/>
          </a:p>
        </p:txBody>
      </p:sp>
      <p:sp>
        <p:nvSpPr>
          <p:cNvPr id="9421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Transition probabilities:</a:t>
            </a:r>
          </a:p>
          <a:p>
            <a:pPr lvl="1"/>
            <a:r>
              <a:rPr lang="en-US" sz="3200" dirty="0"/>
              <a:t> set to zero any that you want to be “structurally zero”</a:t>
            </a:r>
          </a:p>
          <a:p>
            <a:pPr lvl="1"/>
            <a:r>
              <a:rPr lang="en-US" sz="3200" dirty="0" smtClean="0"/>
              <a:t>Set </a:t>
            </a:r>
            <a:r>
              <a:rPr lang="en-US" sz="3200" dirty="0"/>
              <a:t>the rest to identical values</a:t>
            </a:r>
          </a:p>
          <a:p>
            <a:r>
              <a:rPr lang="en-US" sz="3200" dirty="0"/>
              <a:t>Likelihoods:</a:t>
            </a:r>
          </a:p>
          <a:p>
            <a:pPr lvl="1"/>
            <a:r>
              <a:rPr lang="en-US" sz="3200" dirty="0"/>
              <a:t>initialize </a:t>
            </a:r>
            <a:r>
              <a:rPr lang="en-US" sz="3200" dirty="0">
                <a:sym typeface="Symbol" charset="0"/>
              </a:rPr>
              <a:t> and  of each state </a:t>
            </a:r>
            <a:r>
              <a:rPr lang="en-US" sz="3200" dirty="0"/>
              <a:t>to global mean and variance of all training data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6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Embedded Training</a:t>
            </a:r>
          </a:p>
        </p:txBody>
      </p:sp>
      <p:sp>
        <p:nvSpPr>
          <p:cNvPr id="9626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Given: </a:t>
            </a:r>
            <a:r>
              <a:rPr lang="en-US" sz="2800" dirty="0" err="1"/>
              <a:t>phoneset</a:t>
            </a:r>
            <a:r>
              <a:rPr lang="en-US" sz="2800" dirty="0"/>
              <a:t>, lexicon, transcribed </a:t>
            </a:r>
            <a:r>
              <a:rPr lang="en-US" sz="2800" dirty="0" err="1"/>
              <a:t>wavefiles</a:t>
            </a:r>
            <a:endParaRPr lang="en-US" sz="2800" dirty="0"/>
          </a:p>
          <a:p>
            <a:pPr lvl="1"/>
            <a:r>
              <a:rPr lang="en-US" sz="2800" dirty="0"/>
              <a:t>Build a whole sentence HMM for each sentence</a:t>
            </a:r>
          </a:p>
          <a:p>
            <a:pPr lvl="1"/>
            <a:r>
              <a:rPr lang="en-US" sz="2800" dirty="0"/>
              <a:t>Initialize A </a:t>
            </a:r>
            <a:r>
              <a:rPr lang="en-US" sz="2800" dirty="0" err="1"/>
              <a:t>probs</a:t>
            </a:r>
            <a:r>
              <a:rPr lang="en-US" sz="2800" dirty="0"/>
              <a:t> to 0.5, or to zero</a:t>
            </a:r>
          </a:p>
          <a:p>
            <a:pPr lvl="1"/>
            <a:r>
              <a:rPr lang="en-US" sz="2800" dirty="0"/>
              <a:t>Initialize B </a:t>
            </a:r>
            <a:r>
              <a:rPr lang="en-US" sz="2800" dirty="0" err="1"/>
              <a:t>probs</a:t>
            </a:r>
            <a:r>
              <a:rPr lang="en-US" sz="2800" dirty="0"/>
              <a:t> to global mean and variance</a:t>
            </a:r>
          </a:p>
          <a:p>
            <a:pPr lvl="1"/>
            <a:r>
              <a:rPr lang="en-US" sz="2800" dirty="0"/>
              <a:t>Run multiple iterations of Baum Welch</a:t>
            </a:r>
          </a:p>
          <a:p>
            <a:pPr lvl="2"/>
            <a:r>
              <a:rPr lang="en-US" sz="2400" dirty="0"/>
              <a:t>During each iteration, we compute forward and backward probabilities</a:t>
            </a:r>
          </a:p>
          <a:p>
            <a:pPr lvl="1"/>
            <a:r>
              <a:rPr lang="en-US" sz="2800" dirty="0"/>
              <a:t>Use them to re-estimate A and B</a:t>
            </a:r>
          </a:p>
          <a:p>
            <a:pPr lvl="1"/>
            <a:r>
              <a:rPr lang="en-US" sz="2800" dirty="0"/>
              <a:t>Run Baum-Welch until convergence.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9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868361"/>
          </a:xfrm>
        </p:spPr>
        <p:txBody>
          <a:bodyPr/>
          <a:lstStyle/>
          <a:p>
            <a:r>
              <a:rPr lang="en-US" dirty="0"/>
              <a:t>Viterbi training</a:t>
            </a:r>
          </a:p>
        </p:txBody>
      </p:sp>
      <p:sp>
        <p:nvSpPr>
          <p:cNvPr id="98310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Baum-Welch training says:</a:t>
            </a:r>
          </a:p>
          <a:p>
            <a:pPr lvl="1"/>
            <a:r>
              <a:rPr lang="en-US" dirty="0"/>
              <a:t>We need to know what state we were in, to accumulate counts of a given output symbol </a:t>
            </a:r>
            <a:r>
              <a:rPr lang="en-US" dirty="0" err="1"/>
              <a:t>o</a:t>
            </a:r>
            <a:r>
              <a:rPr lang="en-US" sz="3600" baseline="-25000" dirty="0" err="1"/>
              <a:t>t</a:t>
            </a:r>
            <a:endParaRPr lang="en-US" baseline="-25000" dirty="0"/>
          </a:p>
          <a:p>
            <a:pPr lvl="1"/>
            <a:r>
              <a:rPr lang="en-US" dirty="0"/>
              <a:t>We’ll compute </a:t>
            </a:r>
            <a:r>
              <a:rPr lang="en-US" dirty="0" err="1">
                <a:latin typeface="Times New Roman"/>
                <a:cs typeface="Times New Roman"/>
                <a:sym typeface="Symbol" charset="0"/>
              </a:rPr>
              <a:t>γ</a:t>
            </a:r>
            <a:r>
              <a:rPr lang="en-US" sz="3600" baseline="-25000" dirty="0" err="1">
                <a:sym typeface="Symbol" charset="0"/>
              </a:rPr>
              <a:t>i</a:t>
            </a:r>
            <a:r>
              <a:rPr lang="en-US" dirty="0">
                <a:sym typeface="Symbol" charset="0"/>
              </a:rPr>
              <a:t>(t), the probability of being in state </a:t>
            </a:r>
            <a:r>
              <a:rPr lang="en-US" dirty="0" err="1">
                <a:sym typeface="Symbol" charset="0"/>
              </a:rPr>
              <a:t>i</a:t>
            </a:r>
            <a:r>
              <a:rPr lang="en-US" dirty="0">
                <a:sym typeface="Symbol" charset="0"/>
              </a:rPr>
              <a:t> at time t, by using forward-backward to sum over all possible paths that might have been in state </a:t>
            </a:r>
            <a:r>
              <a:rPr lang="en-US" dirty="0" err="1">
                <a:sym typeface="Symbol" charset="0"/>
              </a:rPr>
              <a:t>i</a:t>
            </a:r>
            <a:r>
              <a:rPr lang="en-US" dirty="0">
                <a:sym typeface="Symbol" charset="0"/>
              </a:rPr>
              <a:t> and output </a:t>
            </a:r>
            <a:r>
              <a:rPr lang="en-US" dirty="0" err="1">
                <a:sym typeface="Symbol" charset="0"/>
              </a:rPr>
              <a:t>o</a:t>
            </a:r>
            <a:r>
              <a:rPr lang="en-US" sz="3200" baseline="-25000" dirty="0" err="1">
                <a:sym typeface="Symbol" charset="0"/>
              </a:rPr>
              <a:t>t</a:t>
            </a:r>
            <a:r>
              <a:rPr lang="en-US" dirty="0">
                <a:sym typeface="Symbol" charset="0"/>
              </a:rPr>
              <a:t>.</a:t>
            </a:r>
          </a:p>
          <a:p>
            <a:r>
              <a:rPr lang="en-US" dirty="0"/>
              <a:t>Viterbi training says:</a:t>
            </a:r>
          </a:p>
          <a:p>
            <a:pPr lvl="1"/>
            <a:r>
              <a:rPr lang="en-US" dirty="0"/>
              <a:t>Instead of summing over all possible paths, just take the single most likely path</a:t>
            </a:r>
          </a:p>
          <a:p>
            <a:pPr lvl="1"/>
            <a:r>
              <a:rPr lang="en-US" dirty="0"/>
              <a:t>Use the Viterbi algorithm to compute this </a:t>
            </a:r>
            <a:r>
              <a:rPr lang="ja-JP" altLang="en-US" dirty="0"/>
              <a:t>“</a:t>
            </a:r>
            <a:r>
              <a:rPr lang="en-US" dirty="0"/>
              <a:t>Viterbi</a:t>
            </a:r>
            <a:r>
              <a:rPr lang="ja-JP" altLang="en-US" dirty="0"/>
              <a:t>”</a:t>
            </a:r>
            <a:r>
              <a:rPr lang="en-US" dirty="0"/>
              <a:t> path</a:t>
            </a:r>
          </a:p>
          <a:p>
            <a:pPr lvl="1"/>
            <a:r>
              <a:rPr lang="en-US" dirty="0"/>
              <a:t>Via </a:t>
            </a:r>
            <a:r>
              <a:rPr lang="ja-JP" altLang="en-US" dirty="0"/>
              <a:t>“</a:t>
            </a:r>
            <a:r>
              <a:rPr lang="en-US" dirty="0"/>
              <a:t>forced alignment</a:t>
            </a:r>
            <a:r>
              <a:rPr lang="ja-JP" altLang="en-US" dirty="0"/>
              <a:t>”</a:t>
            </a:r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Forced Alignment</a:t>
            </a:r>
          </a:p>
        </p:txBody>
      </p:sp>
      <p:sp>
        <p:nvSpPr>
          <p:cNvPr id="100358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Computing the “Viterbi path” over the training data is called “forced alignment”</a:t>
            </a:r>
          </a:p>
          <a:p>
            <a:r>
              <a:rPr lang="en-US" dirty="0"/>
              <a:t>Because we know which word string to assign to each observation sequence.</a:t>
            </a:r>
          </a:p>
          <a:p>
            <a:r>
              <a:rPr lang="en-US" dirty="0"/>
              <a:t>We just don’t know the state sequence.</a:t>
            </a:r>
          </a:p>
          <a:p>
            <a:r>
              <a:rPr lang="en-US" dirty="0"/>
              <a:t>So we use </a:t>
            </a:r>
            <a:r>
              <a:rPr lang="en-US" dirty="0" err="1"/>
              <a:t>a</a:t>
            </a:r>
            <a:r>
              <a:rPr lang="en-US" sz="3600" baseline="-25000" dirty="0" err="1"/>
              <a:t>ij</a:t>
            </a:r>
            <a:r>
              <a:rPr lang="en-US" dirty="0"/>
              <a:t> to constrain the path to go through the correct words</a:t>
            </a:r>
          </a:p>
          <a:p>
            <a:r>
              <a:rPr lang="en-US" dirty="0"/>
              <a:t>And otherwise do normal Viterbi</a:t>
            </a:r>
          </a:p>
          <a:p>
            <a:r>
              <a:rPr lang="en-US" dirty="0"/>
              <a:t>Result: state sequence!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Viterbi training equations</a:t>
            </a:r>
          </a:p>
        </p:txBody>
      </p:sp>
      <p:sp>
        <p:nvSpPr>
          <p:cNvPr id="102408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Viterbi				Baum-Welch</a:t>
            </a:r>
          </a:p>
        </p:txBody>
      </p:sp>
      <p:pic>
        <p:nvPicPr>
          <p:cNvPr id="102409" name="Picture 4" descr="xi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4114800"/>
            <a:ext cx="4038600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10" name="Picture 5" descr="gamma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8" t="77191" r="27113"/>
          <a:stretch>
            <a:fillRect/>
          </a:stretch>
        </p:blipFill>
        <p:spPr bwMode="auto">
          <a:xfrm>
            <a:off x="5334000" y="2254250"/>
            <a:ext cx="3257550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2402" name="Object 2"/>
          <p:cNvGraphicFramePr>
            <a:graphicFrameLocks noChangeAspect="1"/>
          </p:cNvGraphicFramePr>
          <p:nvPr/>
        </p:nvGraphicFramePr>
        <p:xfrm>
          <a:off x="457200" y="4191000"/>
          <a:ext cx="4051300" cy="1252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74" name="Equation" r:id="rId6" imgW="1397000" imgH="431800" progId="Equation.3">
                  <p:embed/>
                </p:oleObj>
              </mc:Choice>
              <mc:Fallback>
                <p:oleObj name="Equation" r:id="rId6" imgW="1397000" imgH="4318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4191000"/>
                        <a:ext cx="4051300" cy="1252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03" name="Object 3"/>
          <p:cNvGraphicFramePr>
            <a:graphicFrameLocks noChangeAspect="1"/>
          </p:cNvGraphicFramePr>
          <p:nvPr/>
        </p:nvGraphicFramePr>
        <p:xfrm>
          <a:off x="381000" y="2438400"/>
          <a:ext cx="1346200" cy="111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75" name="Equation" r:id="rId8" imgW="508000" imgH="419100" progId="Equation.3">
                  <p:embed/>
                </p:oleObj>
              </mc:Choice>
              <mc:Fallback>
                <p:oleObj name="Equation" r:id="rId8" imgW="508000" imgH="4191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2438400"/>
                        <a:ext cx="1346200" cy="1111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411" name="Rectangle 8"/>
          <p:cNvSpPr>
            <a:spLocks noChangeArrowheads="1"/>
          </p:cNvSpPr>
          <p:nvPr/>
        </p:nvSpPr>
        <p:spPr bwMode="auto">
          <a:xfrm>
            <a:off x="2209800" y="2678113"/>
            <a:ext cx="300548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 dirty="0"/>
              <a:t>For all pairs of emitting states, </a:t>
            </a:r>
          </a:p>
          <a:p>
            <a:r>
              <a:rPr lang="en-US" sz="1800" dirty="0"/>
              <a:t>1 &lt;= </a:t>
            </a:r>
            <a:r>
              <a:rPr lang="en-US" sz="1800" dirty="0" err="1"/>
              <a:t>i</a:t>
            </a:r>
            <a:r>
              <a:rPr lang="en-US" sz="1800" dirty="0"/>
              <a:t>, j &lt;= N</a:t>
            </a:r>
          </a:p>
        </p:txBody>
      </p:sp>
      <p:sp>
        <p:nvSpPr>
          <p:cNvPr id="102412" name="Rectangle 9"/>
          <p:cNvSpPr>
            <a:spLocks noChangeArrowheads="1"/>
          </p:cNvSpPr>
          <p:nvPr/>
        </p:nvSpPr>
        <p:spPr bwMode="auto">
          <a:xfrm>
            <a:off x="609600" y="5562600"/>
            <a:ext cx="858540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 dirty="0"/>
              <a:t>Where </a:t>
            </a:r>
            <a:r>
              <a:rPr lang="en-US" sz="2400" dirty="0" err="1"/>
              <a:t>n</a:t>
            </a:r>
            <a:r>
              <a:rPr lang="en-US" sz="2400" baseline="-25000" dirty="0" err="1"/>
              <a:t>ij</a:t>
            </a:r>
            <a:r>
              <a:rPr lang="en-US" sz="2400" dirty="0"/>
              <a:t> is number of frames with transition from </a:t>
            </a:r>
            <a:r>
              <a:rPr lang="en-US" sz="2400" dirty="0" err="1"/>
              <a:t>i</a:t>
            </a:r>
            <a:r>
              <a:rPr lang="en-US" sz="2400" dirty="0"/>
              <a:t> to j in best path</a:t>
            </a:r>
          </a:p>
          <a:p>
            <a:r>
              <a:rPr lang="en-US" sz="2400" dirty="0"/>
              <a:t>And </a:t>
            </a:r>
            <a:r>
              <a:rPr lang="en-US" sz="2400" dirty="0" err="1"/>
              <a:t>n</a:t>
            </a:r>
            <a:r>
              <a:rPr lang="en-US" sz="3200" baseline="-25000" dirty="0" err="1"/>
              <a:t>j</a:t>
            </a:r>
            <a:r>
              <a:rPr lang="en-US" sz="2400" dirty="0"/>
              <a:t> is number of frames where state j is occupied</a:t>
            </a:r>
            <a:endParaRPr lang="en-US" sz="2000" dirty="0"/>
          </a:p>
        </p:txBody>
      </p:sp>
      <p:sp>
        <p:nvSpPr>
          <p:cNvPr id="102413" name="Rectangle 10"/>
          <p:cNvSpPr>
            <a:spLocks noChangeArrowheads="1"/>
          </p:cNvSpPr>
          <p:nvPr/>
        </p:nvSpPr>
        <p:spPr bwMode="auto">
          <a:xfrm>
            <a:off x="941388" y="5335588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5123826"/>
              </p:ext>
            </p:extLst>
          </p:nvPr>
        </p:nvGraphicFramePr>
        <p:xfrm>
          <a:off x="8305800" y="4771215"/>
          <a:ext cx="285750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76" name="Equation" r:id="rId10" imgW="114300" imgH="165100" progId="Equation.3">
                  <p:embed/>
                </p:oleObj>
              </mc:Choice>
              <mc:Fallback>
                <p:oleObj name="Equation" r:id="rId10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305800" y="4771215"/>
                        <a:ext cx="285750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Picture 5" descr="gamma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32" t="80583" r="39663" b="12638"/>
          <a:stretch/>
        </p:blipFill>
        <p:spPr bwMode="auto">
          <a:xfrm>
            <a:off x="6400800" y="3352800"/>
            <a:ext cx="457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8046482"/>
              </p:ext>
            </p:extLst>
          </p:nvPr>
        </p:nvGraphicFramePr>
        <p:xfrm>
          <a:off x="8772525" y="4257929"/>
          <a:ext cx="285750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77" name="Equation" r:id="rId12" imgW="114300" imgH="165100" progId="Equation.3">
                  <p:embed/>
                </p:oleObj>
              </mc:Choice>
              <mc:Fallback>
                <p:oleObj name="Equation" r:id="rId12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772525" y="4257929"/>
                        <a:ext cx="285750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Viterbi Training</a:t>
            </a:r>
          </a:p>
        </p:txBody>
      </p:sp>
      <p:sp>
        <p:nvSpPr>
          <p:cNvPr id="104454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981200"/>
            <a:ext cx="7772400" cy="4038600"/>
          </a:xfrm>
        </p:spPr>
        <p:txBody>
          <a:bodyPr/>
          <a:lstStyle/>
          <a:p>
            <a:r>
              <a:rPr lang="en-US" sz="2800" dirty="0"/>
              <a:t>Much faster than Baum-Welch</a:t>
            </a:r>
          </a:p>
          <a:p>
            <a:r>
              <a:rPr lang="en-US" sz="2800" dirty="0"/>
              <a:t>But doesn’t work quite as well</a:t>
            </a:r>
          </a:p>
          <a:p>
            <a:r>
              <a:rPr lang="en-US" sz="2800" dirty="0"/>
              <a:t>But the tradeoff is often worth it.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Viterbi training (II)</a:t>
            </a:r>
          </a:p>
        </p:txBody>
      </p:sp>
      <p:sp>
        <p:nvSpPr>
          <p:cNvPr id="106504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Equations for non-mixture Gaussians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Viterbi training for mixture Gaussians is more complex, generally just assign each observation to 1 mixture</a:t>
            </a:r>
          </a:p>
        </p:txBody>
      </p:sp>
      <p:graphicFrame>
        <p:nvGraphicFramePr>
          <p:cNvPr id="106498" name="Object 2"/>
          <p:cNvGraphicFramePr>
            <a:graphicFrameLocks noChangeAspect="1"/>
          </p:cNvGraphicFramePr>
          <p:nvPr/>
        </p:nvGraphicFramePr>
        <p:xfrm>
          <a:off x="1295400" y="3124200"/>
          <a:ext cx="5891213" cy="127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69" name="Equation" r:id="rId4" imgW="1993900" imgH="431800" progId="Equation.3">
                  <p:embed/>
                </p:oleObj>
              </mc:Choice>
              <mc:Fallback>
                <p:oleObj name="Equation" r:id="rId4" imgW="1993900" imgH="4318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3124200"/>
                        <a:ext cx="5891213" cy="1276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6499" name="Object 3"/>
          <p:cNvGraphicFramePr>
            <a:graphicFrameLocks noChangeAspect="1"/>
          </p:cNvGraphicFramePr>
          <p:nvPr/>
        </p:nvGraphicFramePr>
        <p:xfrm>
          <a:off x="1676400" y="2057400"/>
          <a:ext cx="3441700" cy="101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70" name="Equation" r:id="rId6" imgW="1460500" imgH="431800" progId="Equation.3">
                  <p:embed/>
                </p:oleObj>
              </mc:Choice>
              <mc:Fallback>
                <p:oleObj name="Equation" r:id="rId6" imgW="1460500" imgH="4318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2057400"/>
                        <a:ext cx="3441700" cy="1017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52" name="Picture 1030" descr="log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5410200"/>
            <a:ext cx="7687733" cy="1292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55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Log domain</a:t>
            </a:r>
          </a:p>
        </p:txBody>
      </p:sp>
      <p:sp>
        <p:nvSpPr>
          <p:cNvPr id="108551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In practice, do all computation in log domain</a:t>
            </a:r>
          </a:p>
          <a:p>
            <a:r>
              <a:rPr lang="en-US" dirty="0"/>
              <a:t>Avoids underflow </a:t>
            </a:r>
          </a:p>
          <a:p>
            <a:pPr lvl="1"/>
            <a:r>
              <a:rPr lang="en-US" dirty="0"/>
              <a:t>Instead of multiplying lots of very small probabilities, we add numbers that are not so small.</a:t>
            </a:r>
          </a:p>
          <a:p>
            <a:r>
              <a:rPr lang="en-US" dirty="0"/>
              <a:t>Single multivariate Gaussian (diagonal </a:t>
            </a:r>
            <a:r>
              <a:rPr lang="en-US" dirty="0">
                <a:sym typeface="Symbol" charset="0"/>
              </a:rPr>
              <a:t>) compute:</a:t>
            </a:r>
          </a:p>
          <a:p>
            <a:endParaRPr lang="en-US" dirty="0">
              <a:sym typeface="Symbol" charset="0"/>
            </a:endParaRPr>
          </a:p>
          <a:p>
            <a:endParaRPr lang="en-US" dirty="0">
              <a:sym typeface="Symbol" charset="0"/>
            </a:endParaRPr>
          </a:p>
          <a:p>
            <a:endParaRPr lang="en-US" dirty="0">
              <a:sym typeface="Symbol" charset="0"/>
            </a:endParaRPr>
          </a:p>
          <a:p>
            <a:r>
              <a:rPr lang="en-US" dirty="0">
                <a:sym typeface="Symbol" charset="0"/>
              </a:rPr>
              <a:t>In log space:</a:t>
            </a:r>
            <a:endParaRPr lang="en-US" dirty="0"/>
          </a:p>
        </p:txBody>
      </p:sp>
      <p:pic>
        <p:nvPicPr>
          <p:cNvPr id="108549" name="Picture 1029" descr="log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448" y="3657600"/>
            <a:ext cx="6153401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00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639761"/>
          </a:xfrm>
        </p:spPr>
        <p:txBody>
          <a:bodyPr/>
          <a:lstStyle/>
          <a:p>
            <a:r>
              <a:rPr lang="en-US" dirty="0"/>
              <a:t>Log domain</a:t>
            </a:r>
          </a:p>
        </p:txBody>
      </p:sp>
      <p:sp>
        <p:nvSpPr>
          <p:cNvPr id="11059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52400" y="1143000"/>
            <a:ext cx="8534400" cy="4876800"/>
          </a:xfrm>
        </p:spPr>
        <p:txBody>
          <a:bodyPr/>
          <a:lstStyle/>
          <a:p>
            <a:r>
              <a:rPr lang="en-US" dirty="0"/>
              <a:t>Repeating: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With some rearrangement of terms</a:t>
            </a:r>
            <a:endParaRPr lang="en-US" dirty="0">
              <a:sym typeface="Symbol" charset="0"/>
            </a:endParaRP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Where:</a:t>
            </a:r>
          </a:p>
          <a:p>
            <a:r>
              <a:rPr lang="en-US" dirty="0"/>
              <a:t>Note that this looks like a weighted </a:t>
            </a:r>
            <a:r>
              <a:rPr lang="en-US" dirty="0" err="1"/>
              <a:t>Mahalanobis</a:t>
            </a:r>
            <a:r>
              <a:rPr lang="en-US" dirty="0"/>
              <a:t> distance!!!</a:t>
            </a:r>
          </a:p>
          <a:p>
            <a:r>
              <a:rPr lang="en-US" dirty="0"/>
              <a:t>Also may justify why we these aren’t really probabilities (point estimates); these are really just distances.</a:t>
            </a:r>
          </a:p>
        </p:txBody>
      </p:sp>
      <p:pic>
        <p:nvPicPr>
          <p:cNvPr id="110598" name="Picture 6" descr="log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514600"/>
            <a:ext cx="5194300" cy="122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0599" name="Picture 5" descr="log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914400"/>
            <a:ext cx="678180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0601" name="Picture 7" descr="log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505200"/>
            <a:ext cx="3759200" cy="1036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/>
              <a:t>Outline for Today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066800"/>
            <a:ext cx="7772400" cy="4953000"/>
          </a:xfrm>
        </p:spPr>
        <p:txBody>
          <a:bodyPr/>
          <a:lstStyle/>
          <a:p>
            <a:r>
              <a:rPr lang="en-US" sz="2800" dirty="0"/>
              <a:t>Acoustic Model</a:t>
            </a:r>
          </a:p>
          <a:p>
            <a:pPr lvl="1"/>
            <a:r>
              <a:rPr lang="en-US" sz="2800" dirty="0" smtClean="0"/>
              <a:t>Acoustic </a:t>
            </a:r>
            <a:r>
              <a:rPr lang="en-US" sz="2800" dirty="0"/>
              <a:t>l</a:t>
            </a:r>
            <a:r>
              <a:rPr lang="en-US" sz="2800" dirty="0" smtClean="0"/>
              <a:t>ikelihood </a:t>
            </a:r>
            <a:r>
              <a:rPr lang="en-US" sz="2800" dirty="0"/>
              <a:t>for each </a:t>
            </a:r>
            <a:r>
              <a:rPr lang="en-US" sz="2800" dirty="0" smtClean="0"/>
              <a:t>state using Gaussians and Mixtures of Gaussians</a:t>
            </a:r>
            <a:endParaRPr lang="en-US" sz="2400" dirty="0"/>
          </a:p>
          <a:p>
            <a:pPr lvl="1"/>
            <a:r>
              <a:rPr lang="en-US" sz="2800" dirty="0"/>
              <a:t>Where a state is progressively:</a:t>
            </a:r>
          </a:p>
          <a:p>
            <a:pPr lvl="2"/>
            <a:r>
              <a:rPr lang="en-US" sz="2400" dirty="0"/>
              <a:t>CI </a:t>
            </a:r>
            <a:r>
              <a:rPr lang="en-US" sz="2400" dirty="0" err="1"/>
              <a:t>Subphone</a:t>
            </a:r>
            <a:r>
              <a:rPr lang="en-US" sz="2400" dirty="0"/>
              <a:t> (3ish per phone)</a:t>
            </a:r>
          </a:p>
          <a:p>
            <a:pPr lvl="2"/>
            <a:r>
              <a:rPr lang="en-US" sz="2400" b="1" dirty="0" smtClean="0"/>
              <a:t>Context Dependent (CD) </a:t>
            </a:r>
            <a:r>
              <a:rPr lang="en-US" sz="2400" b="1" dirty="0"/>
              <a:t>phone (=</a:t>
            </a:r>
            <a:r>
              <a:rPr lang="en-US" sz="2400" b="1" dirty="0" err="1"/>
              <a:t>triphones</a:t>
            </a:r>
            <a:r>
              <a:rPr lang="en-US" sz="2400" b="1" dirty="0"/>
              <a:t>)</a:t>
            </a:r>
          </a:p>
          <a:p>
            <a:pPr lvl="2"/>
            <a:r>
              <a:rPr lang="en-US" sz="2400" b="1" dirty="0"/>
              <a:t>State-tying of CD phone</a:t>
            </a:r>
          </a:p>
          <a:p>
            <a:r>
              <a:rPr lang="en-US" sz="3000" dirty="0"/>
              <a:t>MFCC feature </a:t>
            </a:r>
            <a:r>
              <a:rPr lang="en-US" sz="3000" dirty="0" smtClean="0"/>
              <a:t>extraction</a:t>
            </a:r>
          </a:p>
          <a:p>
            <a:r>
              <a:rPr lang="en-US" sz="3000" dirty="0" smtClean="0"/>
              <a:t>Handling variation</a:t>
            </a:r>
          </a:p>
          <a:p>
            <a:pPr lvl="1"/>
            <a:r>
              <a:rPr lang="en-US" sz="2800" dirty="0" smtClean="0"/>
              <a:t>MLLR adaptation</a:t>
            </a:r>
          </a:p>
          <a:p>
            <a:pPr lvl="1"/>
            <a:r>
              <a:rPr lang="en-US" sz="2800" dirty="0" smtClean="0"/>
              <a:t>MAP adaptation (On your own)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43007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Vector Quantization</a:t>
            </a:r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dirty="0"/>
              <a:t>Create a training set of feature vectors </a:t>
            </a:r>
          </a:p>
          <a:p>
            <a:r>
              <a:rPr lang="en-US" sz="3200" dirty="0"/>
              <a:t>Cluster them into a small number of classes</a:t>
            </a:r>
          </a:p>
          <a:p>
            <a:r>
              <a:rPr lang="en-US" sz="3200" dirty="0"/>
              <a:t>Represent each class by a discrete symbol</a:t>
            </a:r>
          </a:p>
          <a:p>
            <a:r>
              <a:rPr lang="en-US" sz="3200" dirty="0"/>
              <a:t>For each class </a:t>
            </a:r>
            <a:r>
              <a:rPr lang="en-US" sz="3200" dirty="0" err="1"/>
              <a:t>v</a:t>
            </a:r>
            <a:r>
              <a:rPr lang="en-US" sz="4000" baseline="-25000" dirty="0" err="1"/>
              <a:t>k</a:t>
            </a:r>
            <a:r>
              <a:rPr lang="en-US" sz="3200" dirty="0"/>
              <a:t>, we can compute the probability that it is generated by a given HMM state using Baum-Welch</a:t>
            </a:r>
          </a:p>
        </p:txBody>
      </p:sp>
    </p:spTree>
    <p:extLst>
      <p:ext uri="{BB962C8B-B14F-4D97-AF65-F5344CB8AC3E}">
        <p14:creationId xmlns:p14="http://schemas.microsoft.com/office/powerpoint/2010/main" val="33694344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</p:spPr>
        <p:txBody>
          <a:bodyPr/>
          <a:lstStyle/>
          <a:p>
            <a:r>
              <a:rPr lang="en-US" dirty="0"/>
              <a:t>Phonetic context: different “</a:t>
            </a:r>
            <a:r>
              <a:rPr lang="en-US" dirty="0" err="1"/>
              <a:t>eh”s</a:t>
            </a:r>
            <a:endParaRPr lang="en-US" dirty="0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447800"/>
            <a:ext cx="8915400" cy="4572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latin typeface="Courier"/>
                <a:cs typeface="Courier"/>
              </a:rPr>
              <a:t>    w  eh  d     y   eh  l     b  eh   n</a:t>
            </a:r>
          </a:p>
        </p:txBody>
      </p:sp>
      <p:pic>
        <p:nvPicPr>
          <p:cNvPr id="23556" name="Picture 4" descr="wedyellb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057400"/>
            <a:ext cx="8115300" cy="425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97790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Modeling phonetic context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The strongest factor affecting phonetic variability is the neighboring phone</a:t>
            </a:r>
          </a:p>
          <a:p>
            <a:r>
              <a:rPr lang="en-US" sz="2800" dirty="0"/>
              <a:t>How to model that in HMMs?</a:t>
            </a:r>
          </a:p>
          <a:p>
            <a:r>
              <a:rPr lang="en-US" sz="2800" dirty="0"/>
              <a:t>Idea: have phone models which are specific to context.</a:t>
            </a:r>
          </a:p>
          <a:p>
            <a:r>
              <a:rPr lang="en-US" sz="2800" dirty="0"/>
              <a:t>Instead of Context-Independent (CI) phones</a:t>
            </a:r>
          </a:p>
          <a:p>
            <a:r>
              <a:rPr lang="en-US" sz="2800" dirty="0"/>
              <a:t>We’ll have Context-Dependent (CD) phones</a:t>
            </a:r>
          </a:p>
        </p:txBody>
      </p:sp>
    </p:spTree>
    <p:extLst>
      <p:ext uri="{BB962C8B-B14F-4D97-AF65-F5344CB8AC3E}">
        <p14:creationId xmlns:p14="http://schemas.microsoft.com/office/powerpoint/2010/main" val="9797244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CD phones: triphones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err="1"/>
              <a:t>Triphones</a:t>
            </a:r>
            <a:endParaRPr lang="en-US" sz="2800" dirty="0"/>
          </a:p>
          <a:p>
            <a:r>
              <a:rPr lang="en-US" sz="2800" dirty="0"/>
              <a:t>Each </a:t>
            </a:r>
            <a:r>
              <a:rPr lang="en-US" sz="2800" dirty="0" err="1"/>
              <a:t>triphone</a:t>
            </a:r>
            <a:r>
              <a:rPr lang="en-US" sz="2800" dirty="0"/>
              <a:t> captures facts about preceding and following phone</a:t>
            </a:r>
          </a:p>
          <a:p>
            <a:r>
              <a:rPr lang="en-US" sz="2800" dirty="0" err="1"/>
              <a:t>Monophone</a:t>
            </a:r>
            <a:r>
              <a:rPr lang="en-US" sz="2800" dirty="0"/>
              <a:t>:</a:t>
            </a:r>
          </a:p>
          <a:p>
            <a:pPr lvl="1"/>
            <a:r>
              <a:rPr lang="en-US" sz="2800" dirty="0"/>
              <a:t>p, t, k</a:t>
            </a:r>
          </a:p>
          <a:p>
            <a:r>
              <a:rPr lang="en-US" sz="2800" dirty="0" err="1"/>
              <a:t>Triphone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iy-p+aa</a:t>
            </a:r>
            <a:endParaRPr lang="en-US" sz="2800" dirty="0"/>
          </a:p>
          <a:p>
            <a:pPr lvl="1"/>
            <a:r>
              <a:rPr lang="en-US" sz="2800" dirty="0" err="1"/>
              <a:t>a-b+c</a:t>
            </a:r>
            <a:r>
              <a:rPr lang="en-US" sz="2800" dirty="0"/>
              <a:t> means “phone b, preceding by phone a, followed by phone c”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25374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“</a:t>
            </a:r>
            <a:r>
              <a:rPr lang="en-US" dirty="0"/>
              <a:t>Need</a:t>
            </a:r>
            <a:r>
              <a:rPr lang="ja-JP" altLang="en-US" dirty="0"/>
              <a:t>”</a:t>
            </a:r>
            <a:r>
              <a:rPr lang="en-US" dirty="0"/>
              <a:t> with </a:t>
            </a:r>
            <a:r>
              <a:rPr lang="en-US" dirty="0" err="1"/>
              <a:t>triphone</a:t>
            </a:r>
            <a:r>
              <a:rPr lang="en-US" dirty="0"/>
              <a:t> models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700" name="Picture 4" descr="needtripho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" y="2857500"/>
            <a:ext cx="8740140" cy="1363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51648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Word-Boundary Modeling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229600" cy="4191000"/>
          </a:xfrm>
        </p:spPr>
        <p:txBody>
          <a:bodyPr/>
          <a:lstStyle/>
          <a:p>
            <a:r>
              <a:rPr lang="en-US" dirty="0"/>
              <a:t>Word-Internal Context-Dependent Models</a:t>
            </a:r>
          </a:p>
          <a:p>
            <a:pPr marL="0" indent="0">
              <a:buNone/>
            </a:pPr>
            <a:r>
              <a:rPr lang="en-US" dirty="0"/>
              <a:t>   </a:t>
            </a:r>
            <a:r>
              <a:rPr lang="ja-JP" altLang="en-US" dirty="0"/>
              <a:t>‘</a:t>
            </a:r>
            <a:r>
              <a:rPr lang="en-US" dirty="0"/>
              <a:t>OUR LIST</a:t>
            </a:r>
            <a:r>
              <a:rPr lang="ja-JP" altLang="en-US" dirty="0"/>
              <a:t>’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	   SIL AA+R AA-R L+IH L-IH+S IH-S+T S-T</a:t>
            </a:r>
          </a:p>
          <a:p>
            <a:r>
              <a:rPr lang="en-US" dirty="0"/>
              <a:t>Cross-Word Context-Dependent Models</a:t>
            </a:r>
          </a:p>
          <a:p>
            <a:pPr marL="0" indent="0">
              <a:buNone/>
            </a:pPr>
            <a:r>
              <a:rPr lang="en-US" dirty="0"/>
              <a:t>	 </a:t>
            </a:r>
            <a:r>
              <a:rPr lang="ja-JP" altLang="en-US" dirty="0"/>
              <a:t>‘</a:t>
            </a:r>
            <a:r>
              <a:rPr lang="en-US" dirty="0"/>
              <a:t>OUR LIST</a:t>
            </a:r>
            <a:r>
              <a:rPr lang="ja-JP" altLang="en-US" dirty="0"/>
              <a:t>’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 		SIL-AA+R AA-R+L R-L+IH L-IH+S IH-S+T S-T+SIL</a:t>
            </a:r>
          </a:p>
          <a:p>
            <a:r>
              <a:rPr lang="en-US" dirty="0"/>
              <a:t>Dealing with cross-words makes decoding harder! </a:t>
            </a:r>
          </a:p>
        </p:txBody>
      </p:sp>
    </p:spTree>
    <p:extLst>
      <p:ext uri="{BB962C8B-B14F-4D97-AF65-F5344CB8AC3E}">
        <p14:creationId xmlns:p14="http://schemas.microsoft.com/office/powerpoint/2010/main" val="14965815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Implications of Cross-Word Triphones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828800"/>
            <a:ext cx="8153400" cy="4191000"/>
          </a:xfrm>
        </p:spPr>
        <p:txBody>
          <a:bodyPr/>
          <a:lstStyle/>
          <a:p>
            <a:r>
              <a:rPr lang="en-US" sz="3200" dirty="0"/>
              <a:t>Possible </a:t>
            </a:r>
            <a:r>
              <a:rPr lang="en-US" sz="3200" dirty="0" err="1"/>
              <a:t>triphones</a:t>
            </a:r>
            <a:r>
              <a:rPr lang="en-US" sz="3200" dirty="0"/>
              <a:t>: 50x50x50=125,000</a:t>
            </a:r>
          </a:p>
          <a:p>
            <a:r>
              <a:rPr lang="en-US" sz="3200" dirty="0"/>
              <a:t>How many </a:t>
            </a:r>
            <a:r>
              <a:rPr lang="en-US" sz="3200" dirty="0" err="1"/>
              <a:t>triphone</a:t>
            </a:r>
            <a:r>
              <a:rPr lang="en-US" sz="3200" dirty="0"/>
              <a:t> types actually occur?</a:t>
            </a:r>
          </a:p>
          <a:p>
            <a:r>
              <a:rPr lang="en-US" sz="3200" dirty="0"/>
              <a:t>20K word WSJ Task, numbers from Young et al</a:t>
            </a:r>
          </a:p>
          <a:p>
            <a:r>
              <a:rPr lang="en-US" sz="3200" dirty="0"/>
              <a:t>Cross-word models: need 55,000 </a:t>
            </a:r>
            <a:r>
              <a:rPr lang="en-US" sz="3200" dirty="0" err="1"/>
              <a:t>triphones</a:t>
            </a:r>
            <a:endParaRPr lang="en-US" sz="3200" dirty="0"/>
          </a:p>
          <a:p>
            <a:r>
              <a:rPr lang="en-US" sz="3200" dirty="0"/>
              <a:t>But in training data only 18,500 </a:t>
            </a:r>
            <a:r>
              <a:rPr lang="en-US" sz="3200" dirty="0" err="1"/>
              <a:t>triphones</a:t>
            </a:r>
            <a:r>
              <a:rPr lang="en-US" sz="3200" dirty="0"/>
              <a:t> occur!</a:t>
            </a:r>
          </a:p>
          <a:p>
            <a:r>
              <a:rPr lang="en-US" sz="3200" dirty="0"/>
              <a:t>Need to generalize models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9051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Modeling phonetic context: some contexts look similar</a:t>
            </a:r>
          </a:p>
        </p:txBody>
      </p:sp>
      <p:sp>
        <p:nvSpPr>
          <p:cNvPr id="35843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228600" y="1447800"/>
            <a:ext cx="8915400" cy="4572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w </a:t>
            </a:r>
            <a:r>
              <a:rPr lang="en-US" dirty="0" err="1">
                <a:latin typeface="Courier"/>
                <a:cs typeface="Courier"/>
              </a:rPr>
              <a:t>iy</a:t>
            </a:r>
            <a:r>
              <a:rPr lang="en-US" dirty="0">
                <a:latin typeface="Courier"/>
                <a:cs typeface="Courier"/>
              </a:rPr>
              <a:t>        r </a:t>
            </a:r>
            <a:r>
              <a:rPr lang="en-US" dirty="0" err="1">
                <a:latin typeface="Courier"/>
                <a:cs typeface="Courier"/>
              </a:rPr>
              <a:t>iy</a:t>
            </a:r>
            <a:r>
              <a:rPr lang="en-US" dirty="0">
                <a:latin typeface="Courier"/>
                <a:cs typeface="Courier"/>
              </a:rPr>
              <a:t>       m </a:t>
            </a:r>
            <a:r>
              <a:rPr lang="en-US" dirty="0" err="1">
                <a:latin typeface="Courier"/>
                <a:cs typeface="Courier"/>
              </a:rPr>
              <a:t>iy</a:t>
            </a:r>
            <a:r>
              <a:rPr lang="en-US" dirty="0">
                <a:latin typeface="Courier"/>
                <a:cs typeface="Courier"/>
              </a:rPr>
              <a:t>        n </a:t>
            </a:r>
            <a:r>
              <a:rPr lang="en-US" dirty="0" err="1">
                <a:latin typeface="Courier"/>
                <a:cs typeface="Courier"/>
              </a:rPr>
              <a:t>iy</a:t>
            </a:r>
            <a:endParaRPr lang="en-US" dirty="0">
              <a:latin typeface="Courier"/>
              <a:cs typeface="Courier"/>
            </a:endParaRPr>
          </a:p>
        </p:txBody>
      </p:sp>
      <p:pic>
        <p:nvPicPr>
          <p:cNvPr id="35844" name="Picture 1028" descr="wereme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90800"/>
            <a:ext cx="9512300" cy="244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44593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Solution: State Tying</a:t>
            </a:r>
          </a:p>
        </p:txBody>
      </p:sp>
      <p:sp>
        <p:nvSpPr>
          <p:cNvPr id="37891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Young, Odell, Woodland 1994</a:t>
            </a:r>
          </a:p>
          <a:p>
            <a:r>
              <a:rPr lang="en-US" dirty="0"/>
              <a:t>Decision-Tree based clustering of </a:t>
            </a:r>
            <a:r>
              <a:rPr lang="en-US" dirty="0" err="1"/>
              <a:t>triphone</a:t>
            </a:r>
            <a:r>
              <a:rPr lang="en-US" dirty="0"/>
              <a:t> states</a:t>
            </a:r>
          </a:p>
          <a:p>
            <a:r>
              <a:rPr lang="en-US" dirty="0"/>
              <a:t>States which are clustered together will share their Gaussians</a:t>
            </a:r>
          </a:p>
          <a:p>
            <a:r>
              <a:rPr lang="en-US" dirty="0"/>
              <a:t>We call this “state tying”, since these states are “tied together” to the same Gaussian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2675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 charset="0"/>
                <a:ea typeface="ＭＳ Ｐゴシック" charset="0"/>
                <a:cs typeface="ＭＳ Ｐゴシック" charset="0"/>
              </a:rPr>
              <a:t>Young et al state tying</a:t>
            </a:r>
          </a:p>
        </p:txBody>
      </p:sp>
      <p:pic>
        <p:nvPicPr>
          <p:cNvPr id="2" name="Picture 1" descr="statetyi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438400"/>
            <a:ext cx="10262229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1474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State tying/clustering</a:t>
            </a:r>
          </a:p>
        </p:txBody>
      </p:sp>
      <p:sp>
        <p:nvSpPr>
          <p:cNvPr id="4198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533400" y="1447800"/>
            <a:ext cx="8153400" cy="4572000"/>
          </a:xfrm>
        </p:spPr>
        <p:txBody>
          <a:bodyPr/>
          <a:lstStyle/>
          <a:p>
            <a:r>
              <a:rPr lang="en-US" sz="2800" dirty="0"/>
              <a:t>How do we decide which </a:t>
            </a:r>
            <a:r>
              <a:rPr lang="en-US" sz="2800" dirty="0" err="1"/>
              <a:t>triphones</a:t>
            </a:r>
            <a:r>
              <a:rPr lang="en-US" sz="2800" dirty="0"/>
              <a:t> to cluster together?</a:t>
            </a:r>
          </a:p>
          <a:p>
            <a:r>
              <a:rPr lang="en-US" sz="2800" dirty="0"/>
              <a:t>Use phonetic features (or ‘broad phonetic classes’)</a:t>
            </a:r>
          </a:p>
          <a:p>
            <a:pPr lvl="1"/>
            <a:r>
              <a:rPr lang="en-US" sz="2800" dirty="0"/>
              <a:t>Stop</a:t>
            </a:r>
          </a:p>
          <a:p>
            <a:pPr lvl="1"/>
            <a:r>
              <a:rPr lang="en-US" sz="2800" dirty="0"/>
              <a:t>Nasal</a:t>
            </a:r>
          </a:p>
          <a:p>
            <a:pPr lvl="1"/>
            <a:r>
              <a:rPr lang="en-US" sz="2800" dirty="0"/>
              <a:t>Fricative</a:t>
            </a:r>
          </a:p>
          <a:p>
            <a:pPr lvl="1"/>
            <a:r>
              <a:rPr lang="en-US" sz="2800" dirty="0"/>
              <a:t>Sibilant</a:t>
            </a:r>
          </a:p>
          <a:p>
            <a:pPr lvl="1"/>
            <a:r>
              <a:rPr lang="en-US" sz="2800" dirty="0"/>
              <a:t>Vowel</a:t>
            </a:r>
          </a:p>
          <a:p>
            <a:pPr lvl="1"/>
            <a:r>
              <a:rPr lang="en-US" sz="2800" dirty="0"/>
              <a:t>Lateral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534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1027111"/>
          </a:xfrm>
        </p:spPr>
        <p:txBody>
          <a:bodyPr/>
          <a:lstStyle/>
          <a:p>
            <a:r>
              <a:rPr lang="en-US" dirty="0"/>
              <a:t>Vector quantization: </a:t>
            </a:r>
            <a:br>
              <a:rPr lang="en-US" dirty="0"/>
            </a:br>
            <a:r>
              <a:rPr lang="en-US" dirty="0"/>
              <a:t>Discrete observations</a:t>
            </a:r>
          </a:p>
        </p:txBody>
      </p:sp>
      <p:sp>
        <p:nvSpPr>
          <p:cNvPr id="129028" name="Rectangle 4"/>
          <p:cNvSpPr>
            <a:spLocks noChangeArrowheads="1"/>
          </p:cNvSpPr>
          <p:nvPr/>
        </p:nvSpPr>
        <p:spPr bwMode="auto">
          <a:xfrm>
            <a:off x="2403475" y="2484438"/>
            <a:ext cx="4344988" cy="1866900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29" name="Freeform 5"/>
          <p:cNvSpPr>
            <a:spLocks/>
          </p:cNvSpPr>
          <p:nvPr/>
        </p:nvSpPr>
        <p:spPr bwMode="auto">
          <a:xfrm>
            <a:off x="3257550" y="2478088"/>
            <a:ext cx="568325" cy="1851025"/>
          </a:xfrm>
          <a:custGeom>
            <a:avLst/>
            <a:gdLst>
              <a:gd name="T0" fmla="*/ 7561263 w 358"/>
              <a:gd name="T1" fmla="*/ 0 h 986"/>
              <a:gd name="T2" fmla="*/ 68045013 w 358"/>
              <a:gd name="T3" fmla="*/ 549788217 h 986"/>
              <a:gd name="T4" fmla="*/ 420866888 w 358"/>
              <a:gd name="T5" fmla="*/ 983275368 h 986"/>
              <a:gd name="T6" fmla="*/ 730845313 w 358"/>
              <a:gd name="T7" fmla="*/ 1649364650 h 986"/>
              <a:gd name="T8" fmla="*/ 897175625 w 358"/>
              <a:gd name="T9" fmla="*/ 1677558051 h 986"/>
              <a:gd name="T10" fmla="*/ 753527513 w 358"/>
              <a:gd name="T11" fmla="*/ 1822054394 h 986"/>
              <a:gd name="T12" fmla="*/ 483870000 w 358"/>
              <a:gd name="T13" fmla="*/ 2147483647 h 986"/>
              <a:gd name="T14" fmla="*/ 297378438 w 358"/>
              <a:gd name="T15" fmla="*/ 2147483647 h 986"/>
              <a:gd name="T16" fmla="*/ 357862188 w 358"/>
              <a:gd name="T17" fmla="*/ 2147483647 h 98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58"/>
              <a:gd name="T28" fmla="*/ 0 h 986"/>
              <a:gd name="T29" fmla="*/ 358 w 358"/>
              <a:gd name="T30" fmla="*/ 986 h 98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58" h="986">
                <a:moveTo>
                  <a:pt x="3" y="0"/>
                </a:moveTo>
                <a:cubicBezTo>
                  <a:pt x="1" y="55"/>
                  <a:pt x="0" y="110"/>
                  <a:pt x="27" y="156"/>
                </a:cubicBezTo>
                <a:cubicBezTo>
                  <a:pt x="54" y="202"/>
                  <a:pt x="123" y="227"/>
                  <a:pt x="167" y="279"/>
                </a:cubicBezTo>
                <a:cubicBezTo>
                  <a:pt x="211" y="331"/>
                  <a:pt x="258" y="435"/>
                  <a:pt x="290" y="468"/>
                </a:cubicBezTo>
                <a:cubicBezTo>
                  <a:pt x="322" y="501"/>
                  <a:pt x="354" y="468"/>
                  <a:pt x="356" y="476"/>
                </a:cubicBezTo>
                <a:cubicBezTo>
                  <a:pt x="358" y="484"/>
                  <a:pt x="326" y="481"/>
                  <a:pt x="299" y="517"/>
                </a:cubicBezTo>
                <a:cubicBezTo>
                  <a:pt x="272" y="553"/>
                  <a:pt x="222" y="625"/>
                  <a:pt x="192" y="690"/>
                </a:cubicBezTo>
                <a:cubicBezTo>
                  <a:pt x="162" y="755"/>
                  <a:pt x="126" y="855"/>
                  <a:pt x="118" y="904"/>
                </a:cubicBezTo>
                <a:cubicBezTo>
                  <a:pt x="110" y="953"/>
                  <a:pt x="126" y="969"/>
                  <a:pt x="142" y="986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30" name="Freeform 6"/>
          <p:cNvSpPr>
            <a:spLocks/>
          </p:cNvSpPr>
          <p:nvPr/>
        </p:nvSpPr>
        <p:spPr bwMode="auto">
          <a:xfrm>
            <a:off x="3783013" y="2484438"/>
            <a:ext cx="939800" cy="912812"/>
          </a:xfrm>
          <a:custGeom>
            <a:avLst/>
            <a:gdLst>
              <a:gd name="T0" fmla="*/ 0 w 592"/>
              <a:gd name="T1" fmla="*/ 1452435478 h 554"/>
              <a:gd name="T2" fmla="*/ 395665325 w 592"/>
              <a:gd name="T3" fmla="*/ 1452435478 h 554"/>
              <a:gd name="T4" fmla="*/ 788809700 w 592"/>
              <a:gd name="T5" fmla="*/ 1140230707 h 554"/>
              <a:gd name="T6" fmla="*/ 1265118438 w 592"/>
              <a:gd name="T7" fmla="*/ 760153255 h 554"/>
              <a:gd name="T8" fmla="*/ 1325602188 w 592"/>
              <a:gd name="T9" fmla="*/ 401795457 h 554"/>
              <a:gd name="T10" fmla="*/ 1491932500 w 592"/>
              <a:gd name="T11" fmla="*/ 0 h 55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92"/>
              <a:gd name="T19" fmla="*/ 0 h 554"/>
              <a:gd name="T20" fmla="*/ 592 w 592"/>
              <a:gd name="T21" fmla="*/ 554 h 55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92" h="554">
                <a:moveTo>
                  <a:pt x="0" y="535"/>
                </a:moveTo>
                <a:cubicBezTo>
                  <a:pt x="52" y="544"/>
                  <a:pt x="105" y="554"/>
                  <a:pt x="157" y="535"/>
                </a:cubicBezTo>
                <a:cubicBezTo>
                  <a:pt x="209" y="516"/>
                  <a:pt x="255" y="463"/>
                  <a:pt x="313" y="420"/>
                </a:cubicBezTo>
                <a:cubicBezTo>
                  <a:pt x="371" y="377"/>
                  <a:pt x="467" y="325"/>
                  <a:pt x="502" y="280"/>
                </a:cubicBezTo>
                <a:cubicBezTo>
                  <a:pt x="537" y="235"/>
                  <a:pt x="511" y="195"/>
                  <a:pt x="526" y="148"/>
                </a:cubicBezTo>
                <a:cubicBezTo>
                  <a:pt x="541" y="101"/>
                  <a:pt x="566" y="50"/>
                  <a:pt x="592" y="0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31" name="Freeform 7"/>
          <p:cNvSpPr>
            <a:spLocks/>
          </p:cNvSpPr>
          <p:nvPr/>
        </p:nvSpPr>
        <p:spPr bwMode="auto">
          <a:xfrm>
            <a:off x="3914775" y="3376613"/>
            <a:ext cx="742950" cy="974725"/>
          </a:xfrm>
          <a:custGeom>
            <a:avLst/>
            <a:gdLst>
              <a:gd name="T0" fmla="*/ 0 w 468"/>
              <a:gd name="T1" fmla="*/ 0 h 641"/>
              <a:gd name="T2" fmla="*/ 579635938 w 468"/>
              <a:gd name="T3" fmla="*/ 131802284 h 641"/>
              <a:gd name="T4" fmla="*/ 703124388 w 468"/>
              <a:gd name="T5" fmla="*/ 492525045 h 641"/>
              <a:gd name="T6" fmla="*/ 972780313 w 468"/>
              <a:gd name="T7" fmla="*/ 950364478 h 641"/>
              <a:gd name="T8" fmla="*/ 1179433125 w 468"/>
              <a:gd name="T9" fmla="*/ 1482197856 h 6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8"/>
              <a:gd name="T16" fmla="*/ 0 h 641"/>
              <a:gd name="T17" fmla="*/ 468 w 468"/>
              <a:gd name="T18" fmla="*/ 641 h 64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8" h="641">
                <a:moveTo>
                  <a:pt x="0" y="0"/>
                </a:moveTo>
                <a:cubicBezTo>
                  <a:pt x="92" y="11"/>
                  <a:pt x="184" y="22"/>
                  <a:pt x="230" y="57"/>
                </a:cubicBezTo>
                <a:cubicBezTo>
                  <a:pt x="276" y="92"/>
                  <a:pt x="253" y="154"/>
                  <a:pt x="279" y="213"/>
                </a:cubicBezTo>
                <a:cubicBezTo>
                  <a:pt x="305" y="272"/>
                  <a:pt x="355" y="340"/>
                  <a:pt x="386" y="411"/>
                </a:cubicBezTo>
                <a:cubicBezTo>
                  <a:pt x="417" y="482"/>
                  <a:pt x="451" y="593"/>
                  <a:pt x="468" y="641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32" name="Freeform 8"/>
          <p:cNvSpPr>
            <a:spLocks/>
          </p:cNvSpPr>
          <p:nvPr/>
        </p:nvSpPr>
        <p:spPr bwMode="auto">
          <a:xfrm>
            <a:off x="4586288" y="2471738"/>
            <a:ext cx="1500187" cy="523875"/>
          </a:xfrm>
          <a:custGeom>
            <a:avLst/>
            <a:gdLst>
              <a:gd name="T0" fmla="*/ 0 w 933"/>
              <a:gd name="T1" fmla="*/ 664063950 h 345"/>
              <a:gd name="T2" fmla="*/ 553274754 w 933"/>
              <a:gd name="T3" fmla="*/ 569526530 h 345"/>
              <a:gd name="T4" fmla="*/ 1041916050 w 933"/>
              <a:gd name="T5" fmla="*/ 795492799 h 345"/>
              <a:gd name="T6" fmla="*/ 1742558048 w 933"/>
              <a:gd name="T7" fmla="*/ 569526530 h 345"/>
              <a:gd name="T8" fmla="*/ 2147483647 w 933"/>
              <a:gd name="T9" fmla="*/ 606419478 h 345"/>
              <a:gd name="T10" fmla="*/ 2147483647 w 933"/>
              <a:gd name="T11" fmla="*/ 0 h 34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3"/>
              <a:gd name="T19" fmla="*/ 0 h 345"/>
              <a:gd name="T20" fmla="*/ 933 w 933"/>
              <a:gd name="T21" fmla="*/ 345 h 34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3" h="345">
                <a:moveTo>
                  <a:pt x="0" y="288"/>
                </a:moveTo>
                <a:cubicBezTo>
                  <a:pt x="73" y="263"/>
                  <a:pt x="147" y="238"/>
                  <a:pt x="214" y="247"/>
                </a:cubicBezTo>
                <a:cubicBezTo>
                  <a:pt x="281" y="256"/>
                  <a:pt x="326" y="345"/>
                  <a:pt x="403" y="345"/>
                </a:cubicBezTo>
                <a:cubicBezTo>
                  <a:pt x="480" y="345"/>
                  <a:pt x="592" y="261"/>
                  <a:pt x="674" y="247"/>
                </a:cubicBezTo>
                <a:cubicBezTo>
                  <a:pt x="756" y="233"/>
                  <a:pt x="859" y="304"/>
                  <a:pt x="896" y="263"/>
                </a:cubicBezTo>
                <a:cubicBezTo>
                  <a:pt x="933" y="222"/>
                  <a:pt x="914" y="111"/>
                  <a:pt x="896" y="0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33" name="Freeform 9"/>
          <p:cNvSpPr>
            <a:spLocks/>
          </p:cNvSpPr>
          <p:nvPr/>
        </p:nvSpPr>
        <p:spPr bwMode="auto">
          <a:xfrm>
            <a:off x="4344988" y="2981325"/>
            <a:ext cx="1468437" cy="990600"/>
          </a:xfrm>
          <a:custGeom>
            <a:avLst/>
            <a:gdLst>
              <a:gd name="T0" fmla="*/ 1282758301 w 925"/>
              <a:gd name="T1" fmla="*/ 0 h 624"/>
              <a:gd name="T2" fmla="*/ 1781749068 w 925"/>
              <a:gd name="T3" fmla="*/ 143649700 h 624"/>
              <a:gd name="T4" fmla="*/ 2147483647 w 925"/>
              <a:gd name="T5" fmla="*/ 413305625 h 624"/>
              <a:gd name="T6" fmla="*/ 2147483647 w 925"/>
              <a:gd name="T7" fmla="*/ 766127500 h 624"/>
              <a:gd name="T8" fmla="*/ 2147483647 w 925"/>
              <a:gd name="T9" fmla="*/ 1282760325 h 624"/>
              <a:gd name="T10" fmla="*/ 1595257569 w 925"/>
              <a:gd name="T11" fmla="*/ 1532255000 h 624"/>
              <a:gd name="T12" fmla="*/ 909775303 w 925"/>
              <a:gd name="T13" fmla="*/ 1532255000 h 624"/>
              <a:gd name="T14" fmla="*/ 599796983 w 925"/>
              <a:gd name="T15" fmla="*/ 1449090638 h 624"/>
              <a:gd name="T16" fmla="*/ 0 w 925"/>
              <a:gd name="T17" fmla="*/ 1096268763 h 62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925"/>
              <a:gd name="T28" fmla="*/ 0 h 624"/>
              <a:gd name="T29" fmla="*/ 925 w 925"/>
              <a:gd name="T30" fmla="*/ 624 h 624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925" h="624">
                <a:moveTo>
                  <a:pt x="509" y="0"/>
                </a:moveTo>
                <a:cubicBezTo>
                  <a:pt x="576" y="15"/>
                  <a:pt x="644" y="30"/>
                  <a:pt x="707" y="57"/>
                </a:cubicBezTo>
                <a:cubicBezTo>
                  <a:pt x="770" y="84"/>
                  <a:pt x="851" y="123"/>
                  <a:pt x="887" y="164"/>
                </a:cubicBezTo>
                <a:cubicBezTo>
                  <a:pt x="923" y="205"/>
                  <a:pt x="925" y="247"/>
                  <a:pt x="920" y="304"/>
                </a:cubicBezTo>
                <a:cubicBezTo>
                  <a:pt x="915" y="361"/>
                  <a:pt x="903" y="458"/>
                  <a:pt x="855" y="509"/>
                </a:cubicBezTo>
                <a:cubicBezTo>
                  <a:pt x="807" y="560"/>
                  <a:pt x="715" y="592"/>
                  <a:pt x="633" y="608"/>
                </a:cubicBezTo>
                <a:cubicBezTo>
                  <a:pt x="551" y="624"/>
                  <a:pt x="427" y="613"/>
                  <a:pt x="361" y="608"/>
                </a:cubicBezTo>
                <a:cubicBezTo>
                  <a:pt x="295" y="603"/>
                  <a:pt x="298" y="604"/>
                  <a:pt x="238" y="575"/>
                </a:cubicBezTo>
                <a:cubicBezTo>
                  <a:pt x="178" y="546"/>
                  <a:pt x="89" y="490"/>
                  <a:pt x="0" y="435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34" name="Freeform 10"/>
          <p:cNvSpPr>
            <a:spLocks/>
          </p:cNvSpPr>
          <p:nvPr/>
        </p:nvSpPr>
        <p:spPr bwMode="auto">
          <a:xfrm>
            <a:off x="5778500" y="3529013"/>
            <a:ext cx="290513" cy="808037"/>
          </a:xfrm>
          <a:custGeom>
            <a:avLst/>
            <a:gdLst>
              <a:gd name="T0" fmla="*/ 2520954 w 183"/>
              <a:gd name="T1" fmla="*/ 0 h 509"/>
              <a:gd name="T2" fmla="*/ 65524175 w 183"/>
              <a:gd name="T3" fmla="*/ 352821657 h 509"/>
              <a:gd name="T4" fmla="*/ 395666006 w 183"/>
              <a:gd name="T5" fmla="*/ 786288263 h 509"/>
              <a:gd name="T6" fmla="*/ 458669227 w 183"/>
              <a:gd name="T7" fmla="*/ 1282757944 h 509"/>
              <a:gd name="T8" fmla="*/ 0 60000 65536"/>
              <a:gd name="T9" fmla="*/ 0 60000 65536"/>
              <a:gd name="T10" fmla="*/ 0 60000 65536"/>
              <a:gd name="T11" fmla="*/ 0 60000 65536"/>
              <a:gd name="T12" fmla="*/ 0 w 183"/>
              <a:gd name="T13" fmla="*/ 0 h 509"/>
              <a:gd name="T14" fmla="*/ 183 w 183"/>
              <a:gd name="T15" fmla="*/ 509 h 5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3" h="509">
                <a:moveTo>
                  <a:pt x="1" y="0"/>
                </a:moveTo>
                <a:cubicBezTo>
                  <a:pt x="0" y="44"/>
                  <a:pt x="0" y="88"/>
                  <a:pt x="26" y="140"/>
                </a:cubicBezTo>
                <a:cubicBezTo>
                  <a:pt x="52" y="192"/>
                  <a:pt x="131" y="251"/>
                  <a:pt x="157" y="312"/>
                </a:cubicBezTo>
                <a:cubicBezTo>
                  <a:pt x="183" y="373"/>
                  <a:pt x="177" y="468"/>
                  <a:pt x="182" y="509"/>
                </a:cubicBezTo>
              </a:path>
            </a:pathLst>
          </a:cu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35" name="Text Box 11"/>
          <p:cNvSpPr txBox="1">
            <a:spLocks noChangeArrowheads="1"/>
          </p:cNvSpPr>
          <p:nvPr/>
        </p:nvSpPr>
        <p:spPr bwMode="auto">
          <a:xfrm>
            <a:off x="2971800" y="4324350"/>
            <a:ext cx="3222625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2225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/>
              <a:t>feature value 1 for state </a:t>
            </a:r>
            <a:r>
              <a:rPr lang="en-US" sz="2400" i="1"/>
              <a:t>j</a:t>
            </a:r>
            <a:endParaRPr lang="en-US" sz="2400"/>
          </a:p>
        </p:txBody>
      </p:sp>
      <p:sp>
        <p:nvSpPr>
          <p:cNvPr id="129036" name="Text Box 12"/>
          <p:cNvSpPr txBox="1">
            <a:spLocks noChangeArrowheads="1"/>
          </p:cNvSpPr>
          <p:nvPr/>
        </p:nvSpPr>
        <p:spPr bwMode="auto">
          <a:xfrm rot="-5400000">
            <a:off x="1023144" y="3067844"/>
            <a:ext cx="1995488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2225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en-US" sz="2400"/>
              <a:t>feature value 2</a:t>
            </a:r>
            <a:br>
              <a:rPr lang="en-US" sz="2400"/>
            </a:br>
            <a:r>
              <a:rPr lang="en-US" sz="2400"/>
              <a:t>for state </a:t>
            </a:r>
            <a:r>
              <a:rPr lang="en-US" sz="2400" i="1"/>
              <a:t>j</a:t>
            </a:r>
            <a:endParaRPr lang="en-US" sz="2400"/>
          </a:p>
        </p:txBody>
      </p:sp>
      <p:sp>
        <p:nvSpPr>
          <p:cNvPr id="129037" name="AutoShape 13"/>
          <p:cNvSpPr>
            <a:spLocks noChangeAspect="1" noChangeArrowheads="1"/>
          </p:cNvSpPr>
          <p:nvPr/>
        </p:nvSpPr>
        <p:spPr bwMode="auto">
          <a:xfrm>
            <a:off x="4351338" y="3154363"/>
            <a:ext cx="228600" cy="228600"/>
          </a:xfrm>
          <a:prstGeom prst="sun">
            <a:avLst>
              <a:gd name="adj" fmla="val 25000"/>
            </a:avLst>
          </a:prstGeom>
          <a:solidFill>
            <a:schemeClr val="bg2"/>
          </a:solidFill>
          <a:ln w="22225">
            <a:solidFill>
              <a:schemeClr val="tx1"/>
            </a:solidFill>
            <a:miter lim="800000"/>
            <a:headEnd/>
            <a:tailEnd type="none" w="med" len="lg"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38" name="Text Box 14"/>
          <p:cNvSpPr txBox="1">
            <a:spLocks noChangeArrowheads="1"/>
          </p:cNvSpPr>
          <p:nvPr/>
        </p:nvSpPr>
        <p:spPr bwMode="auto">
          <a:xfrm>
            <a:off x="466725" y="4913313"/>
            <a:ext cx="6488113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2225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lnSpc>
                <a:spcPct val="90000"/>
              </a:lnSpc>
              <a:buFontTx/>
              <a:buChar char="•"/>
            </a:pPr>
            <a:r>
              <a:rPr lang="en-US" sz="2400" dirty="0"/>
              <a:t> </a:t>
            </a:r>
            <a:r>
              <a:rPr lang="en-US" sz="2400" dirty="0" err="1"/>
              <a:t>b</a:t>
            </a:r>
            <a:r>
              <a:rPr lang="en-US" sz="2400" baseline="-25000" dirty="0" err="1"/>
              <a:t>j</a:t>
            </a:r>
            <a:r>
              <a:rPr lang="en-US" sz="2400" dirty="0"/>
              <a:t>(</a:t>
            </a:r>
            <a:r>
              <a:rPr lang="en-US" sz="2400" dirty="0" err="1"/>
              <a:t>v</a:t>
            </a:r>
            <a:r>
              <a:rPr lang="en-US" sz="2400" i="1" baseline="-25000" dirty="0" err="1"/>
              <a:t>k</a:t>
            </a:r>
            <a:r>
              <a:rPr lang="en-US" sz="2400" dirty="0"/>
              <a:t>) = </a:t>
            </a:r>
            <a:r>
              <a:rPr lang="en-US" sz="2000" dirty="0"/>
              <a:t>number of vectors with codebook index </a:t>
            </a:r>
            <a:r>
              <a:rPr lang="en-US" sz="2000" i="1" dirty="0"/>
              <a:t>k</a:t>
            </a:r>
            <a:r>
              <a:rPr lang="en-US" sz="2000" dirty="0"/>
              <a:t> in state </a:t>
            </a:r>
            <a:r>
              <a:rPr lang="en-US" sz="2000" i="1" dirty="0"/>
              <a:t>j</a:t>
            </a: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	               </a:t>
            </a:r>
            <a:r>
              <a:rPr lang="en-US" sz="2000" dirty="0"/>
              <a:t>number of vectors in state </a:t>
            </a:r>
            <a:r>
              <a:rPr lang="en-US" sz="2000" i="1" dirty="0"/>
              <a:t>j</a:t>
            </a:r>
            <a:endParaRPr lang="en-US" sz="2000" dirty="0"/>
          </a:p>
        </p:txBody>
      </p:sp>
      <p:sp>
        <p:nvSpPr>
          <p:cNvPr id="129039" name="Line 15"/>
          <p:cNvSpPr>
            <a:spLocks noChangeShapeType="1"/>
          </p:cNvSpPr>
          <p:nvPr/>
        </p:nvSpPr>
        <p:spPr bwMode="auto">
          <a:xfrm flipV="1">
            <a:off x="1604963" y="5286375"/>
            <a:ext cx="5245100" cy="1588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9040" name="Text Box 16"/>
          <p:cNvSpPr txBox="1">
            <a:spLocks noChangeArrowheads="1"/>
          </p:cNvSpPr>
          <p:nvPr/>
        </p:nvSpPr>
        <p:spPr bwMode="auto">
          <a:xfrm>
            <a:off x="6867525" y="5064125"/>
            <a:ext cx="1138238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2225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/>
              <a:t>=        =</a:t>
            </a:r>
          </a:p>
        </p:txBody>
      </p:sp>
      <p:sp>
        <p:nvSpPr>
          <p:cNvPr id="129041" name="Text Box 17"/>
          <p:cNvSpPr txBox="1">
            <a:spLocks noChangeArrowheads="1"/>
          </p:cNvSpPr>
          <p:nvPr/>
        </p:nvSpPr>
        <p:spPr bwMode="auto">
          <a:xfrm>
            <a:off x="7183438" y="4894263"/>
            <a:ext cx="1174750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2225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/>
              <a:t>14       1</a:t>
            </a:r>
          </a:p>
        </p:txBody>
      </p:sp>
      <p:sp>
        <p:nvSpPr>
          <p:cNvPr id="129042" name="Text Box 18"/>
          <p:cNvSpPr txBox="1">
            <a:spLocks noChangeArrowheads="1"/>
          </p:cNvSpPr>
          <p:nvPr/>
        </p:nvSpPr>
        <p:spPr bwMode="auto">
          <a:xfrm>
            <a:off x="7191375" y="5299075"/>
            <a:ext cx="1174750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2225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/>
              <a:t>56       4</a:t>
            </a:r>
          </a:p>
        </p:txBody>
      </p:sp>
      <p:sp>
        <p:nvSpPr>
          <p:cNvPr id="129043" name="Line 19"/>
          <p:cNvSpPr>
            <a:spLocks noChangeShapeType="1"/>
          </p:cNvSpPr>
          <p:nvPr/>
        </p:nvSpPr>
        <p:spPr bwMode="auto">
          <a:xfrm>
            <a:off x="7280275" y="5286375"/>
            <a:ext cx="339725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4" name="Line 20"/>
          <p:cNvSpPr>
            <a:spLocks noChangeShapeType="1"/>
          </p:cNvSpPr>
          <p:nvPr/>
        </p:nvSpPr>
        <p:spPr bwMode="auto">
          <a:xfrm>
            <a:off x="7993063" y="5281613"/>
            <a:ext cx="339725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 type="none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5" name="Oval 21"/>
          <p:cNvSpPr>
            <a:spLocks noChangeAspect="1" noChangeArrowheads="1"/>
          </p:cNvSpPr>
          <p:nvPr/>
        </p:nvSpPr>
        <p:spPr bwMode="auto">
          <a:xfrm>
            <a:off x="3148013" y="334803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6" name="Oval 22"/>
          <p:cNvSpPr>
            <a:spLocks noChangeAspect="1" noChangeArrowheads="1"/>
          </p:cNvSpPr>
          <p:nvPr/>
        </p:nvSpPr>
        <p:spPr bwMode="auto">
          <a:xfrm>
            <a:off x="3314700" y="31623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7" name="Oval 23"/>
          <p:cNvSpPr>
            <a:spLocks noChangeAspect="1" noChangeArrowheads="1"/>
          </p:cNvSpPr>
          <p:nvPr/>
        </p:nvSpPr>
        <p:spPr bwMode="auto">
          <a:xfrm>
            <a:off x="4167188" y="27289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8" name="Oval 24"/>
          <p:cNvSpPr>
            <a:spLocks noChangeAspect="1" noChangeArrowheads="1"/>
          </p:cNvSpPr>
          <p:nvPr/>
        </p:nvSpPr>
        <p:spPr bwMode="auto">
          <a:xfrm>
            <a:off x="3919538" y="25955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49" name="Oval 25"/>
          <p:cNvSpPr>
            <a:spLocks noChangeAspect="1" noChangeArrowheads="1"/>
          </p:cNvSpPr>
          <p:nvPr/>
        </p:nvSpPr>
        <p:spPr bwMode="auto">
          <a:xfrm>
            <a:off x="3700463" y="28051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0" name="Oval 26"/>
          <p:cNvSpPr>
            <a:spLocks noChangeAspect="1" noChangeArrowheads="1"/>
          </p:cNvSpPr>
          <p:nvPr/>
        </p:nvSpPr>
        <p:spPr bwMode="auto">
          <a:xfrm>
            <a:off x="5400675" y="36242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1" name="Oval 27"/>
          <p:cNvSpPr>
            <a:spLocks noChangeAspect="1" noChangeArrowheads="1"/>
          </p:cNvSpPr>
          <p:nvPr/>
        </p:nvSpPr>
        <p:spPr bwMode="auto">
          <a:xfrm>
            <a:off x="4110038" y="305752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2" name="Oval 28"/>
          <p:cNvSpPr>
            <a:spLocks noChangeAspect="1" noChangeArrowheads="1"/>
          </p:cNvSpPr>
          <p:nvPr/>
        </p:nvSpPr>
        <p:spPr bwMode="auto">
          <a:xfrm>
            <a:off x="4291013" y="29384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3" name="Oval 29"/>
          <p:cNvSpPr>
            <a:spLocks noChangeAspect="1" noChangeArrowheads="1"/>
          </p:cNvSpPr>
          <p:nvPr/>
        </p:nvSpPr>
        <p:spPr bwMode="auto">
          <a:xfrm>
            <a:off x="4462463" y="28241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4" name="Oval 30"/>
          <p:cNvSpPr>
            <a:spLocks noChangeAspect="1" noChangeArrowheads="1"/>
          </p:cNvSpPr>
          <p:nvPr/>
        </p:nvSpPr>
        <p:spPr bwMode="auto">
          <a:xfrm>
            <a:off x="4352925" y="26146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5" name="Oval 31"/>
          <p:cNvSpPr>
            <a:spLocks noChangeAspect="1" noChangeArrowheads="1"/>
          </p:cNvSpPr>
          <p:nvPr/>
        </p:nvSpPr>
        <p:spPr bwMode="auto">
          <a:xfrm>
            <a:off x="3905250" y="35861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6" name="Oval 32"/>
          <p:cNvSpPr>
            <a:spLocks noChangeAspect="1" noChangeArrowheads="1"/>
          </p:cNvSpPr>
          <p:nvPr/>
        </p:nvSpPr>
        <p:spPr bwMode="auto">
          <a:xfrm>
            <a:off x="3976688" y="315753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7" name="Oval 33"/>
          <p:cNvSpPr>
            <a:spLocks noChangeAspect="1" noChangeArrowheads="1"/>
          </p:cNvSpPr>
          <p:nvPr/>
        </p:nvSpPr>
        <p:spPr bwMode="auto">
          <a:xfrm>
            <a:off x="3848100" y="304323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8" name="Oval 34"/>
          <p:cNvSpPr>
            <a:spLocks noChangeAspect="1" noChangeArrowheads="1"/>
          </p:cNvSpPr>
          <p:nvPr/>
        </p:nvSpPr>
        <p:spPr bwMode="auto">
          <a:xfrm>
            <a:off x="3948113" y="28860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59" name="Oval 35"/>
          <p:cNvSpPr>
            <a:spLocks noChangeAspect="1" noChangeArrowheads="1"/>
          </p:cNvSpPr>
          <p:nvPr/>
        </p:nvSpPr>
        <p:spPr bwMode="auto">
          <a:xfrm>
            <a:off x="4048125" y="38385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0" name="Oval 36"/>
          <p:cNvSpPr>
            <a:spLocks noChangeAspect="1" noChangeArrowheads="1"/>
          </p:cNvSpPr>
          <p:nvPr/>
        </p:nvSpPr>
        <p:spPr bwMode="auto">
          <a:xfrm>
            <a:off x="4291013" y="39624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1" name="Oval 37"/>
          <p:cNvSpPr>
            <a:spLocks noChangeAspect="1" noChangeArrowheads="1"/>
          </p:cNvSpPr>
          <p:nvPr/>
        </p:nvSpPr>
        <p:spPr bwMode="auto">
          <a:xfrm>
            <a:off x="4157663" y="37242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2" name="Oval 38"/>
          <p:cNvSpPr>
            <a:spLocks noChangeAspect="1" noChangeArrowheads="1"/>
          </p:cNvSpPr>
          <p:nvPr/>
        </p:nvSpPr>
        <p:spPr bwMode="auto">
          <a:xfrm>
            <a:off x="4095750" y="35671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3" name="Oval 39"/>
          <p:cNvSpPr>
            <a:spLocks noChangeAspect="1" noChangeArrowheads="1"/>
          </p:cNvSpPr>
          <p:nvPr/>
        </p:nvSpPr>
        <p:spPr bwMode="auto">
          <a:xfrm>
            <a:off x="5462588" y="401002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4" name="Oval 40"/>
          <p:cNvSpPr>
            <a:spLocks noChangeAspect="1" noChangeArrowheads="1"/>
          </p:cNvSpPr>
          <p:nvPr/>
        </p:nvSpPr>
        <p:spPr bwMode="auto">
          <a:xfrm>
            <a:off x="5205413" y="40957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5" name="Oval 41"/>
          <p:cNvSpPr>
            <a:spLocks noChangeAspect="1" noChangeArrowheads="1"/>
          </p:cNvSpPr>
          <p:nvPr/>
        </p:nvSpPr>
        <p:spPr bwMode="auto">
          <a:xfrm>
            <a:off x="3714750" y="39814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6" name="Oval 42"/>
          <p:cNvSpPr>
            <a:spLocks noChangeAspect="1" noChangeArrowheads="1"/>
          </p:cNvSpPr>
          <p:nvPr/>
        </p:nvSpPr>
        <p:spPr bwMode="auto">
          <a:xfrm>
            <a:off x="3752850" y="37338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7" name="Oval 43"/>
          <p:cNvSpPr>
            <a:spLocks noChangeAspect="1" noChangeArrowheads="1"/>
          </p:cNvSpPr>
          <p:nvPr/>
        </p:nvSpPr>
        <p:spPr bwMode="auto">
          <a:xfrm>
            <a:off x="5829300" y="31623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8" name="Oval 44"/>
          <p:cNvSpPr>
            <a:spLocks noChangeAspect="1" noChangeArrowheads="1"/>
          </p:cNvSpPr>
          <p:nvPr/>
        </p:nvSpPr>
        <p:spPr bwMode="auto">
          <a:xfrm>
            <a:off x="5667375" y="29718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69" name="Oval 45"/>
          <p:cNvSpPr>
            <a:spLocks noChangeAspect="1" noChangeArrowheads="1"/>
          </p:cNvSpPr>
          <p:nvPr/>
        </p:nvSpPr>
        <p:spPr bwMode="auto">
          <a:xfrm>
            <a:off x="5862638" y="30241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0" name="Oval 46"/>
          <p:cNvSpPr>
            <a:spLocks noChangeAspect="1" noChangeArrowheads="1"/>
          </p:cNvSpPr>
          <p:nvPr/>
        </p:nvSpPr>
        <p:spPr bwMode="auto">
          <a:xfrm>
            <a:off x="5334000" y="28003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1" name="Oval 47"/>
          <p:cNvSpPr>
            <a:spLocks noChangeAspect="1" noChangeArrowheads="1"/>
          </p:cNvSpPr>
          <p:nvPr/>
        </p:nvSpPr>
        <p:spPr bwMode="auto">
          <a:xfrm>
            <a:off x="5953125" y="33004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2" name="Oval 48"/>
          <p:cNvSpPr>
            <a:spLocks noChangeAspect="1" noChangeArrowheads="1"/>
          </p:cNvSpPr>
          <p:nvPr/>
        </p:nvSpPr>
        <p:spPr bwMode="auto">
          <a:xfrm>
            <a:off x="5500688" y="26431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3" name="Oval 49"/>
          <p:cNvSpPr>
            <a:spLocks noChangeAspect="1" noChangeArrowheads="1"/>
          </p:cNvSpPr>
          <p:nvPr/>
        </p:nvSpPr>
        <p:spPr bwMode="auto">
          <a:xfrm>
            <a:off x="3343275" y="35242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4" name="Oval 50"/>
          <p:cNvSpPr>
            <a:spLocks noChangeAspect="1" noChangeArrowheads="1"/>
          </p:cNvSpPr>
          <p:nvPr/>
        </p:nvSpPr>
        <p:spPr bwMode="auto">
          <a:xfrm>
            <a:off x="3395663" y="332422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5" name="Oval 51"/>
          <p:cNvSpPr>
            <a:spLocks noChangeAspect="1" noChangeArrowheads="1"/>
          </p:cNvSpPr>
          <p:nvPr/>
        </p:nvSpPr>
        <p:spPr bwMode="auto">
          <a:xfrm>
            <a:off x="4967288" y="41957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6" name="Oval 52"/>
          <p:cNvSpPr>
            <a:spLocks noChangeAspect="1" noChangeArrowheads="1"/>
          </p:cNvSpPr>
          <p:nvPr/>
        </p:nvSpPr>
        <p:spPr bwMode="auto">
          <a:xfrm>
            <a:off x="4719638" y="40671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7" name="Oval 53"/>
          <p:cNvSpPr>
            <a:spLocks noChangeAspect="1" noChangeArrowheads="1"/>
          </p:cNvSpPr>
          <p:nvPr/>
        </p:nvSpPr>
        <p:spPr bwMode="auto">
          <a:xfrm>
            <a:off x="5738813" y="39243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8" name="Oval 54"/>
          <p:cNvSpPr>
            <a:spLocks noChangeAspect="1" noChangeArrowheads="1"/>
          </p:cNvSpPr>
          <p:nvPr/>
        </p:nvSpPr>
        <p:spPr bwMode="auto">
          <a:xfrm>
            <a:off x="4086225" y="416242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79" name="Oval 55"/>
          <p:cNvSpPr>
            <a:spLocks noChangeAspect="1" noChangeArrowheads="1"/>
          </p:cNvSpPr>
          <p:nvPr/>
        </p:nvSpPr>
        <p:spPr bwMode="auto">
          <a:xfrm>
            <a:off x="5748338" y="41671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0" name="Oval 56"/>
          <p:cNvSpPr>
            <a:spLocks noChangeAspect="1" noChangeArrowheads="1"/>
          </p:cNvSpPr>
          <p:nvPr/>
        </p:nvSpPr>
        <p:spPr bwMode="auto">
          <a:xfrm>
            <a:off x="5376863" y="41814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1" name="Oval 57"/>
          <p:cNvSpPr>
            <a:spLocks noChangeAspect="1" noChangeArrowheads="1"/>
          </p:cNvSpPr>
          <p:nvPr/>
        </p:nvSpPr>
        <p:spPr bwMode="auto">
          <a:xfrm>
            <a:off x="4576763" y="354330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2" name="Oval 58"/>
          <p:cNvSpPr>
            <a:spLocks noChangeAspect="1" noChangeArrowheads="1"/>
          </p:cNvSpPr>
          <p:nvPr/>
        </p:nvSpPr>
        <p:spPr bwMode="auto">
          <a:xfrm>
            <a:off x="4833938" y="33575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3" name="Oval 59"/>
          <p:cNvSpPr>
            <a:spLocks noChangeAspect="1" noChangeArrowheads="1"/>
          </p:cNvSpPr>
          <p:nvPr/>
        </p:nvSpPr>
        <p:spPr bwMode="auto">
          <a:xfrm>
            <a:off x="4219575" y="33051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4" name="Oval 60"/>
          <p:cNvSpPr>
            <a:spLocks noChangeAspect="1" noChangeArrowheads="1"/>
          </p:cNvSpPr>
          <p:nvPr/>
        </p:nvSpPr>
        <p:spPr bwMode="auto">
          <a:xfrm>
            <a:off x="5086350" y="36861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5" name="Oval 61"/>
          <p:cNvSpPr>
            <a:spLocks noChangeAspect="1" noChangeArrowheads="1"/>
          </p:cNvSpPr>
          <p:nvPr/>
        </p:nvSpPr>
        <p:spPr bwMode="auto">
          <a:xfrm>
            <a:off x="4624388" y="30384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6" name="Oval 62"/>
          <p:cNvSpPr>
            <a:spLocks noChangeAspect="1" noChangeArrowheads="1"/>
          </p:cNvSpPr>
          <p:nvPr/>
        </p:nvSpPr>
        <p:spPr bwMode="auto">
          <a:xfrm>
            <a:off x="4738688" y="37147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7" name="Oval 63"/>
          <p:cNvSpPr>
            <a:spLocks noChangeAspect="1" noChangeArrowheads="1"/>
          </p:cNvSpPr>
          <p:nvPr/>
        </p:nvSpPr>
        <p:spPr bwMode="auto">
          <a:xfrm>
            <a:off x="5038725" y="31908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8" name="Oval 64"/>
          <p:cNvSpPr>
            <a:spLocks noChangeAspect="1" noChangeArrowheads="1"/>
          </p:cNvSpPr>
          <p:nvPr/>
        </p:nvSpPr>
        <p:spPr bwMode="auto">
          <a:xfrm>
            <a:off x="4786313" y="31480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89" name="Oval 65"/>
          <p:cNvSpPr>
            <a:spLocks noChangeAspect="1" noChangeArrowheads="1"/>
          </p:cNvSpPr>
          <p:nvPr/>
        </p:nvSpPr>
        <p:spPr bwMode="auto">
          <a:xfrm>
            <a:off x="5805488" y="26479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0" name="Oval 66"/>
          <p:cNvSpPr>
            <a:spLocks noChangeAspect="1" noChangeArrowheads="1"/>
          </p:cNvSpPr>
          <p:nvPr/>
        </p:nvSpPr>
        <p:spPr bwMode="auto">
          <a:xfrm>
            <a:off x="5243513" y="345281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1" name="Oval 67"/>
          <p:cNvSpPr>
            <a:spLocks noChangeAspect="1" noChangeArrowheads="1"/>
          </p:cNvSpPr>
          <p:nvPr/>
        </p:nvSpPr>
        <p:spPr bwMode="auto">
          <a:xfrm>
            <a:off x="5400675" y="33194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2" name="Oval 68"/>
          <p:cNvSpPr>
            <a:spLocks noChangeAspect="1" noChangeArrowheads="1"/>
          </p:cNvSpPr>
          <p:nvPr/>
        </p:nvSpPr>
        <p:spPr bwMode="auto">
          <a:xfrm>
            <a:off x="5348288" y="31527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3" name="Oval 69"/>
          <p:cNvSpPr>
            <a:spLocks noChangeAspect="1" noChangeArrowheads="1"/>
          </p:cNvSpPr>
          <p:nvPr/>
        </p:nvSpPr>
        <p:spPr bwMode="auto">
          <a:xfrm>
            <a:off x="4938713" y="26193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4" name="Oval 70"/>
          <p:cNvSpPr>
            <a:spLocks noChangeAspect="1" noChangeArrowheads="1"/>
          </p:cNvSpPr>
          <p:nvPr/>
        </p:nvSpPr>
        <p:spPr bwMode="auto">
          <a:xfrm>
            <a:off x="4767263" y="2695575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5" name="Oval 71"/>
          <p:cNvSpPr>
            <a:spLocks noChangeAspect="1" noChangeArrowheads="1"/>
          </p:cNvSpPr>
          <p:nvPr/>
        </p:nvSpPr>
        <p:spPr bwMode="auto">
          <a:xfrm>
            <a:off x="4857750" y="29479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6" name="Oval 72"/>
          <p:cNvSpPr>
            <a:spLocks noChangeAspect="1" noChangeArrowheads="1"/>
          </p:cNvSpPr>
          <p:nvPr/>
        </p:nvSpPr>
        <p:spPr bwMode="auto">
          <a:xfrm>
            <a:off x="4905375" y="35575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7" name="Oval 73"/>
          <p:cNvSpPr>
            <a:spLocks noChangeAspect="1" noChangeArrowheads="1"/>
          </p:cNvSpPr>
          <p:nvPr/>
        </p:nvSpPr>
        <p:spPr bwMode="auto">
          <a:xfrm>
            <a:off x="5133975" y="2747963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8" name="Oval 74"/>
          <p:cNvSpPr>
            <a:spLocks noChangeAspect="1" noChangeArrowheads="1"/>
          </p:cNvSpPr>
          <p:nvPr/>
        </p:nvSpPr>
        <p:spPr bwMode="auto">
          <a:xfrm>
            <a:off x="5281613" y="26479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099" name="Oval 75"/>
          <p:cNvSpPr>
            <a:spLocks noChangeAspect="1" noChangeArrowheads="1"/>
          </p:cNvSpPr>
          <p:nvPr/>
        </p:nvSpPr>
        <p:spPr bwMode="auto">
          <a:xfrm>
            <a:off x="4364038" y="4171950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100" name="Oval 76"/>
          <p:cNvSpPr>
            <a:spLocks noChangeAspect="1" noChangeArrowheads="1"/>
          </p:cNvSpPr>
          <p:nvPr/>
        </p:nvSpPr>
        <p:spPr bwMode="auto">
          <a:xfrm>
            <a:off x="4995863" y="4014788"/>
            <a:ext cx="73025" cy="73025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9101" name="Rectangle 77"/>
          <p:cNvSpPr>
            <a:spLocks noChangeArrowheads="1"/>
          </p:cNvSpPr>
          <p:nvPr/>
        </p:nvSpPr>
        <p:spPr bwMode="auto">
          <a:xfrm>
            <a:off x="6571261" y="6519446"/>
            <a:ext cx="257273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Slide from John-Paul </a:t>
            </a:r>
            <a:r>
              <a:rPr lang="en-US" dirty="0" err="1"/>
              <a:t>Hosum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8073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/>
          <a:lstStyle/>
          <a:p>
            <a:r>
              <a:rPr lang="en-US" dirty="0"/>
              <a:t>Decision tree for clustering </a:t>
            </a:r>
            <a:r>
              <a:rPr lang="en-US" dirty="0" err="1"/>
              <a:t>triphones</a:t>
            </a:r>
            <a:r>
              <a:rPr lang="en-US" dirty="0"/>
              <a:t> for tying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5" name="Picture 4" descr="odelltre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91" y="762000"/>
            <a:ext cx="8880453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97837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Decision tree for clustering triphones for tying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6083" name="Picture 4" descr="fig 10.1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00250"/>
            <a:ext cx="9144000" cy="386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389530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274639"/>
            <a:ext cx="9144000" cy="182561"/>
          </a:xfrm>
        </p:spPr>
        <p:txBody>
          <a:bodyPr/>
          <a:lstStyle/>
          <a:p>
            <a:r>
              <a:rPr lang="en-US" sz="2800" dirty="0"/>
              <a:t>State Tying: Young, Odell, Woodland 1994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8131" name="Picture 4" descr="triphonesplittingg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04800"/>
            <a:ext cx="8833168" cy="655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2700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52400" y="274639"/>
            <a:ext cx="8839200" cy="639761"/>
          </a:xfrm>
        </p:spPr>
        <p:txBody>
          <a:bodyPr/>
          <a:lstStyle/>
          <a:p>
            <a:r>
              <a:rPr lang="en-US" dirty="0"/>
              <a:t>Summary: Acoustic Modeling for LVCSR</a:t>
            </a:r>
          </a:p>
        </p:txBody>
      </p:sp>
      <p:sp>
        <p:nvSpPr>
          <p:cNvPr id="5017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14400" y="1143000"/>
            <a:ext cx="7772400" cy="4572000"/>
          </a:xfrm>
        </p:spPr>
        <p:txBody>
          <a:bodyPr/>
          <a:lstStyle/>
          <a:p>
            <a:r>
              <a:rPr lang="en-US" dirty="0"/>
              <a:t>Increasingly sophisticated models</a:t>
            </a:r>
          </a:p>
          <a:p>
            <a:r>
              <a:rPr lang="en-US" dirty="0"/>
              <a:t>For each state:</a:t>
            </a:r>
          </a:p>
          <a:p>
            <a:pPr lvl="1"/>
            <a:r>
              <a:rPr lang="en-US" dirty="0"/>
              <a:t>Gaussians</a:t>
            </a:r>
          </a:p>
          <a:p>
            <a:pPr lvl="1"/>
            <a:r>
              <a:rPr lang="en-US" dirty="0"/>
              <a:t>Multivariate Gaussians</a:t>
            </a:r>
          </a:p>
          <a:p>
            <a:pPr lvl="1"/>
            <a:r>
              <a:rPr lang="en-US" dirty="0"/>
              <a:t>Mixtures of Multivariate Gaussians</a:t>
            </a:r>
          </a:p>
          <a:p>
            <a:r>
              <a:rPr lang="en-US" dirty="0"/>
              <a:t>Where a state is progressively:</a:t>
            </a:r>
          </a:p>
          <a:p>
            <a:pPr lvl="1"/>
            <a:r>
              <a:rPr lang="en-US" dirty="0"/>
              <a:t>CI Phone</a:t>
            </a:r>
          </a:p>
          <a:p>
            <a:pPr lvl="1"/>
            <a:r>
              <a:rPr lang="en-US" dirty="0"/>
              <a:t>CI </a:t>
            </a:r>
            <a:r>
              <a:rPr lang="en-US" dirty="0" err="1"/>
              <a:t>Subphone</a:t>
            </a:r>
            <a:r>
              <a:rPr lang="en-US" dirty="0"/>
              <a:t> (3ish per phone)</a:t>
            </a:r>
          </a:p>
          <a:p>
            <a:pPr lvl="1"/>
            <a:r>
              <a:rPr lang="en-US" dirty="0"/>
              <a:t>CD phone (=</a:t>
            </a:r>
            <a:r>
              <a:rPr lang="en-US" dirty="0" err="1"/>
              <a:t>triphones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State-tying of CD phone</a:t>
            </a:r>
          </a:p>
          <a:p>
            <a:r>
              <a:rPr lang="en-US" dirty="0"/>
              <a:t>Neural network acoustic models after all of the above</a:t>
            </a:r>
          </a:p>
          <a:p>
            <a:r>
              <a:rPr lang="en-US" dirty="0"/>
              <a:t>Viterbi training</a:t>
            </a:r>
          </a:p>
        </p:txBody>
      </p:sp>
    </p:spTree>
    <p:extLst>
      <p:ext uri="{BB962C8B-B14F-4D97-AF65-F5344CB8AC3E}">
        <p14:creationId xmlns:p14="http://schemas.microsoft.com/office/powerpoint/2010/main" val="35139234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Summary: ASR Architecture</a:t>
            </a:r>
          </a:p>
        </p:txBody>
      </p:sp>
      <p:sp>
        <p:nvSpPr>
          <p:cNvPr id="12493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Five easy pieces: ASR Noisy Channel architecture</a:t>
            </a:r>
          </a:p>
          <a:p>
            <a:pPr lvl="1"/>
            <a:r>
              <a:rPr lang="en-US"/>
              <a:t>Feature Extraction: </a:t>
            </a:r>
          </a:p>
          <a:p>
            <a:pPr lvl="2"/>
            <a:r>
              <a:rPr lang="en-US"/>
              <a:t>39 </a:t>
            </a:r>
            <a:r>
              <a:rPr lang="ja-JP" altLang="en-US"/>
              <a:t>“</a:t>
            </a:r>
            <a:r>
              <a:rPr lang="en-US"/>
              <a:t>MFCC</a:t>
            </a:r>
            <a:r>
              <a:rPr lang="ja-JP" altLang="en-US"/>
              <a:t>”</a:t>
            </a:r>
            <a:r>
              <a:rPr lang="en-US"/>
              <a:t> features</a:t>
            </a:r>
          </a:p>
          <a:p>
            <a:pPr lvl="1"/>
            <a:r>
              <a:rPr lang="en-US"/>
              <a:t>Acoustic Model: </a:t>
            </a:r>
          </a:p>
          <a:p>
            <a:pPr lvl="2"/>
            <a:r>
              <a:rPr lang="en-US"/>
              <a:t>Gaussians for computing p(o|q)</a:t>
            </a:r>
          </a:p>
          <a:p>
            <a:pPr lvl="1"/>
            <a:r>
              <a:rPr lang="en-US"/>
              <a:t>Lexicon/Pronunciation Model</a:t>
            </a:r>
          </a:p>
          <a:p>
            <a:pPr lvl="2"/>
            <a:r>
              <a:rPr lang="en-US"/>
              <a:t>HMM: what phones can follow each other</a:t>
            </a:r>
          </a:p>
          <a:p>
            <a:pPr lvl="1"/>
            <a:r>
              <a:rPr lang="en-US"/>
              <a:t>Language Model</a:t>
            </a:r>
          </a:p>
          <a:p>
            <a:pPr lvl="2"/>
            <a:r>
              <a:rPr lang="en-US"/>
              <a:t>N-grams for computing p(wi|wi-1)</a:t>
            </a:r>
          </a:p>
          <a:p>
            <a:pPr lvl="1"/>
            <a:r>
              <a:rPr lang="en-US"/>
              <a:t>Decoder</a:t>
            </a:r>
          </a:p>
          <a:p>
            <a:pPr lvl="2"/>
            <a:r>
              <a:rPr lang="en-US"/>
              <a:t>Viterbi algorithm: dynamic programming for combining all these to get word sequence from speech!</a:t>
            </a:r>
          </a:p>
        </p:txBody>
      </p:sp>
      <p:sp>
        <p:nvSpPr>
          <p:cNvPr id="124932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686800" y="6553200"/>
            <a:ext cx="457200" cy="3048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67E22C32-2C34-E840-987F-AAB2EDC8FFB7}" type="slidenum">
              <a:rPr lang="en-US" sz="1400">
                <a:solidFill>
                  <a:schemeClr val="tx2"/>
                </a:solidFill>
                <a:latin typeface="Arial" charset="0"/>
              </a:rPr>
              <a:pPr/>
              <a:t>64</a:t>
            </a:fld>
            <a:endParaRPr lang="en-US" sz="1400">
              <a:solidFill>
                <a:schemeClr val="tx2"/>
              </a:solidFill>
              <a:latin typeface="Arial" charset="0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/>
              <a:t>Outline for Today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066800"/>
            <a:ext cx="7772400" cy="4953000"/>
          </a:xfrm>
        </p:spPr>
        <p:txBody>
          <a:bodyPr/>
          <a:lstStyle/>
          <a:p>
            <a:r>
              <a:rPr lang="en-US" sz="2800" dirty="0"/>
              <a:t>Acoustic Model</a:t>
            </a:r>
          </a:p>
          <a:p>
            <a:pPr lvl="1"/>
            <a:r>
              <a:rPr lang="en-US" sz="2800" dirty="0" smtClean="0"/>
              <a:t>Acoustic </a:t>
            </a:r>
            <a:r>
              <a:rPr lang="en-US" sz="2800" dirty="0"/>
              <a:t>l</a:t>
            </a:r>
            <a:r>
              <a:rPr lang="en-US" sz="2800" dirty="0" smtClean="0"/>
              <a:t>ikelihood </a:t>
            </a:r>
            <a:r>
              <a:rPr lang="en-US" sz="2800" dirty="0"/>
              <a:t>for each </a:t>
            </a:r>
            <a:r>
              <a:rPr lang="en-US" sz="2800" dirty="0" smtClean="0"/>
              <a:t>state using Gaussians and Mixtures of Gaussians</a:t>
            </a:r>
            <a:endParaRPr lang="en-US" sz="2400" dirty="0"/>
          </a:p>
          <a:p>
            <a:pPr lvl="1"/>
            <a:r>
              <a:rPr lang="en-US" sz="2800" dirty="0"/>
              <a:t>Where a state is progressively:</a:t>
            </a:r>
          </a:p>
          <a:p>
            <a:pPr lvl="2"/>
            <a:r>
              <a:rPr lang="en-US" sz="2400" dirty="0"/>
              <a:t>CI </a:t>
            </a:r>
            <a:r>
              <a:rPr lang="en-US" sz="2400" dirty="0" err="1"/>
              <a:t>Subphone</a:t>
            </a:r>
            <a:r>
              <a:rPr lang="en-US" sz="2400" dirty="0"/>
              <a:t> (3ish per phone)</a:t>
            </a:r>
          </a:p>
          <a:p>
            <a:pPr lvl="2"/>
            <a:r>
              <a:rPr lang="en-US" sz="2400" dirty="0" smtClean="0"/>
              <a:t>Context Dependent (CD) </a:t>
            </a:r>
            <a:r>
              <a:rPr lang="en-US" sz="2400" dirty="0"/>
              <a:t>phone (=</a:t>
            </a:r>
            <a:r>
              <a:rPr lang="en-US" sz="2400" dirty="0" err="1"/>
              <a:t>triphones</a:t>
            </a:r>
            <a:r>
              <a:rPr lang="en-US" sz="2400" dirty="0"/>
              <a:t>)</a:t>
            </a:r>
          </a:p>
          <a:p>
            <a:pPr lvl="2"/>
            <a:r>
              <a:rPr lang="en-US" sz="2400" dirty="0"/>
              <a:t>State-tying of CD phone</a:t>
            </a:r>
          </a:p>
          <a:p>
            <a:r>
              <a:rPr lang="en-US" sz="3000" b="1" dirty="0"/>
              <a:t>MFCC feature </a:t>
            </a:r>
            <a:r>
              <a:rPr lang="en-US" sz="3000" b="1" dirty="0" smtClean="0"/>
              <a:t>extraction</a:t>
            </a:r>
          </a:p>
          <a:p>
            <a:r>
              <a:rPr lang="en-US" sz="3000" dirty="0" smtClean="0"/>
              <a:t>Handling variation</a:t>
            </a:r>
          </a:p>
          <a:p>
            <a:pPr lvl="1"/>
            <a:r>
              <a:rPr lang="en-US" sz="2800" dirty="0" smtClean="0"/>
              <a:t>MLLR adaptation</a:t>
            </a:r>
          </a:p>
          <a:p>
            <a:pPr lvl="1"/>
            <a:r>
              <a:rPr lang="en-US" sz="2800" dirty="0" smtClean="0"/>
              <a:t>MAP adaptation (On your own)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6705660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Discrete Representation of Signal</a:t>
            </a:r>
            <a:endParaRPr lang="en-GB"/>
          </a:p>
        </p:txBody>
      </p:sp>
      <p:sp>
        <p:nvSpPr>
          <p:cNvPr id="2253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smtClean="0"/>
              <a:t>Represent continuous signal into discrete form.</a:t>
            </a:r>
          </a:p>
          <a:p>
            <a:endParaRPr lang="en-GB" smtClean="0"/>
          </a:p>
          <a:p>
            <a:endParaRPr lang="en-GB"/>
          </a:p>
        </p:txBody>
      </p:sp>
      <p:pic>
        <p:nvPicPr>
          <p:cNvPr id="2253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938" y="2362200"/>
            <a:ext cx="6840537" cy="329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22533" name="Rectangle 5"/>
          <p:cNvSpPr>
            <a:spLocks noChangeArrowheads="1"/>
          </p:cNvSpPr>
          <p:nvPr/>
        </p:nvSpPr>
        <p:spPr bwMode="auto">
          <a:xfrm>
            <a:off x="6811110" y="6510979"/>
            <a:ext cx="233289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Image from Bryan </a:t>
            </a:r>
            <a:r>
              <a:rPr lang="en-US" dirty="0" err="1" smtClean="0">
                <a:latin typeface="Calibri"/>
                <a:cs typeface="Calibri"/>
              </a:rPr>
              <a:t>Pellom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20317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Verdana" charset="0"/>
                <a:ea typeface="ＭＳ Ｐゴシック" charset="0"/>
                <a:cs typeface="ＭＳ Ｐゴシック" charset="0"/>
              </a:rPr>
              <a:t>Sampling</a:t>
            </a:r>
          </a:p>
        </p:txBody>
      </p:sp>
      <p:sp>
        <p:nvSpPr>
          <p:cNvPr id="36868" name="Rectangle 3"/>
          <p:cNvSpPr>
            <a:spLocks noChangeArrowheads="1"/>
          </p:cNvSpPr>
          <p:nvPr/>
        </p:nvSpPr>
        <p:spPr bwMode="auto">
          <a:xfrm>
            <a:off x="685800" y="1981200"/>
            <a:ext cx="28956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endParaRPr lang="en-US" sz="3200" b="1" dirty="0">
              <a:solidFill>
                <a:srgbClr val="660033"/>
              </a:solidFill>
              <a:latin typeface="Calibri"/>
              <a:cs typeface="Calibri"/>
            </a:endParaRPr>
          </a:p>
          <a:p>
            <a:pPr>
              <a:lnSpc>
                <a:spcPct val="90000"/>
              </a:lnSpc>
            </a:pPr>
            <a:r>
              <a:rPr lang="en-US" sz="3200" dirty="0">
                <a:solidFill>
                  <a:srgbClr val="660033"/>
                </a:solidFill>
                <a:latin typeface="Calibri"/>
                <a:cs typeface="Calibri"/>
              </a:rPr>
              <a:t>If measure at green dots, will see a lower frequency wave and miss the correct higher frequency one!</a:t>
            </a:r>
          </a:p>
          <a:p>
            <a:pPr>
              <a:lnSpc>
                <a:spcPct val="90000"/>
              </a:lnSpc>
            </a:pPr>
            <a:endParaRPr lang="en-US" sz="2400" dirty="0"/>
          </a:p>
        </p:txBody>
      </p:sp>
      <p:pic>
        <p:nvPicPr>
          <p:cNvPr id="36869" name="Picture 4" descr="nyqui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981200"/>
            <a:ext cx="5562600" cy="439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70" name="Rectangle 5"/>
          <p:cNvSpPr>
            <a:spLocks noChangeArrowheads="1"/>
          </p:cNvSpPr>
          <p:nvPr/>
        </p:nvSpPr>
        <p:spPr bwMode="auto">
          <a:xfrm>
            <a:off x="5208588" y="1563688"/>
            <a:ext cx="24209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000"/>
              <a:t>Original signal in red:</a:t>
            </a:r>
          </a:p>
        </p:txBody>
      </p:sp>
    </p:spTree>
    <p:extLst>
      <p:ext uri="{BB962C8B-B14F-4D97-AF65-F5344CB8AC3E}">
        <p14:creationId xmlns:p14="http://schemas.microsoft.com/office/powerpoint/2010/main" val="144364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Verdana" charset="0"/>
                <a:ea typeface="ＭＳ Ｐゴシック" charset="0"/>
                <a:cs typeface="ＭＳ Ｐゴシック" charset="0"/>
              </a:rPr>
              <a:t>WAV format</a:t>
            </a:r>
          </a:p>
        </p:txBody>
      </p:sp>
      <p:pic>
        <p:nvPicPr>
          <p:cNvPr id="43011" name="Picture 5" descr="wav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5717" b="-75717"/>
          <a:stretch>
            <a:fillRect/>
          </a:stretch>
        </p:blipFill>
        <p:spPr/>
      </p:pic>
      <p:sp>
        <p:nvSpPr>
          <p:cNvPr id="2" name="TextBox 1"/>
          <p:cNvSpPr txBox="1"/>
          <p:nvPr/>
        </p:nvSpPr>
        <p:spPr>
          <a:xfrm>
            <a:off x="457200" y="4795897"/>
            <a:ext cx="7391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latin typeface="Calibri" charset="0"/>
                <a:ea typeface="Calibri" charset="0"/>
                <a:cs typeface="Calibri" charset="0"/>
              </a:rPr>
              <a:t>Many formats, trade-offs in compression, quality</a:t>
            </a:r>
          </a:p>
          <a:p>
            <a:r>
              <a:rPr lang="en-GB" sz="2800" dirty="0" smtClean="0">
                <a:latin typeface="Calibri" charset="0"/>
                <a:ea typeface="Calibri" charset="0"/>
                <a:cs typeface="Calibri" charset="0"/>
              </a:rPr>
              <a:t>Nice </a:t>
            </a:r>
            <a:r>
              <a:rPr lang="en-GB" sz="2800" dirty="0">
                <a:latin typeface="Calibri" charset="0"/>
                <a:ea typeface="Calibri" charset="0"/>
                <a:cs typeface="Calibri" charset="0"/>
              </a:rPr>
              <a:t>sound manipulation tool:  </a:t>
            </a:r>
            <a:r>
              <a:rPr lang="en-GB" sz="2800" dirty="0" err="1">
                <a:latin typeface="Calibri" charset="0"/>
                <a:ea typeface="Calibri" charset="0"/>
                <a:cs typeface="Calibri" charset="0"/>
              </a:rPr>
              <a:t>Sox</a:t>
            </a:r>
            <a:endParaRPr lang="en-GB" sz="2800" dirty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GB" sz="2800" dirty="0">
                <a:latin typeface="Calibri" charset="0"/>
                <a:ea typeface="Calibri" charset="0"/>
                <a:cs typeface="Calibri" charset="0"/>
                <a:hlinkClick r:id="rId4"/>
              </a:rPr>
              <a:t>http://sox.sourceforge.net/ </a:t>
            </a:r>
            <a:endParaRPr lang="en-GB" sz="2800" dirty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GB" sz="2800" dirty="0" smtClean="0">
                <a:latin typeface="Calibri" charset="0"/>
                <a:ea typeface="Calibri" charset="0"/>
                <a:cs typeface="Calibri" charset="0"/>
              </a:rPr>
              <a:t>convert </a:t>
            </a:r>
            <a:r>
              <a:rPr lang="en-GB" sz="2800" dirty="0">
                <a:latin typeface="Calibri" charset="0"/>
                <a:ea typeface="Calibri" charset="0"/>
                <a:cs typeface="Calibri" charset="0"/>
              </a:rPr>
              <a:t>speech </a:t>
            </a:r>
            <a:r>
              <a:rPr lang="en-GB" sz="2800" dirty="0" smtClean="0">
                <a:latin typeface="Calibri" charset="0"/>
                <a:ea typeface="Calibri" charset="0"/>
                <a:cs typeface="Calibri" charset="0"/>
              </a:rPr>
              <a:t>formats</a:t>
            </a:r>
            <a:endParaRPr lang="en-GB" sz="2800" dirty="0">
              <a:latin typeface="Calibri" charset="0"/>
              <a:ea typeface="Calibri" charset="0"/>
              <a:cs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00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MFCC</a:t>
            </a:r>
            <a:endParaRPr lang="en-GB"/>
          </a:p>
        </p:txBody>
      </p:sp>
      <p:sp>
        <p:nvSpPr>
          <p:cNvPr id="307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smtClean="0"/>
              <a:t>Mel-Frequency Cepstral Coefficient (MFCC)</a:t>
            </a:r>
          </a:p>
          <a:p>
            <a:pPr lvl="1"/>
            <a:r>
              <a:rPr lang="en-GB" smtClean="0"/>
              <a:t>Most widely used spectral representation in ASR</a:t>
            </a:r>
            <a:endParaRPr lang="en-GB"/>
          </a:p>
        </p:txBody>
      </p:sp>
      <p:pic>
        <p:nvPicPr>
          <p:cNvPr id="307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9144000" cy="360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3368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Directly Modeling Continuous Observations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/>
              <a:t>Gaussians</a:t>
            </a:r>
          </a:p>
          <a:p>
            <a:pPr lvl="1"/>
            <a:r>
              <a:rPr lang="en-US" sz="2800" dirty="0" err="1"/>
              <a:t>Univariate</a:t>
            </a:r>
            <a:r>
              <a:rPr lang="en-US" sz="2800" dirty="0"/>
              <a:t> Gaussians</a:t>
            </a:r>
          </a:p>
          <a:p>
            <a:pPr lvl="2"/>
            <a:r>
              <a:rPr lang="en-US" sz="2400" dirty="0"/>
              <a:t>Baum-Welch for </a:t>
            </a:r>
            <a:r>
              <a:rPr lang="en-US" sz="2400" dirty="0" err="1"/>
              <a:t>univariate</a:t>
            </a:r>
            <a:r>
              <a:rPr lang="en-US" sz="2400" dirty="0"/>
              <a:t> Gaussians</a:t>
            </a:r>
          </a:p>
          <a:p>
            <a:pPr lvl="1"/>
            <a:r>
              <a:rPr lang="en-US" sz="2800" dirty="0"/>
              <a:t>Multivariate Gaussians</a:t>
            </a:r>
          </a:p>
          <a:p>
            <a:pPr lvl="2"/>
            <a:r>
              <a:rPr lang="en-US" sz="2400" dirty="0"/>
              <a:t>Baum-Welch for multivariate </a:t>
            </a:r>
            <a:r>
              <a:rPr lang="en-US" sz="2400" dirty="0" err="1"/>
              <a:t>Gausians</a:t>
            </a:r>
            <a:endParaRPr lang="en-US" sz="2400" dirty="0"/>
          </a:p>
          <a:p>
            <a:pPr lvl="1"/>
            <a:r>
              <a:rPr lang="en-US" sz="2800" dirty="0"/>
              <a:t>Gaussian Mixture Models (GMMs)</a:t>
            </a:r>
          </a:p>
          <a:p>
            <a:pPr lvl="2"/>
            <a:r>
              <a:rPr lang="en-US" sz="2400" dirty="0"/>
              <a:t>Baum-Welch for GMMs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MFCC</a:t>
            </a:r>
            <a:endParaRPr lang="en-GB"/>
          </a:p>
        </p:txBody>
      </p:sp>
      <p:sp>
        <p:nvSpPr>
          <p:cNvPr id="307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smtClean="0"/>
              <a:t>Mel-Frequency Cepstral Coefficient (MFCC)</a:t>
            </a:r>
          </a:p>
          <a:p>
            <a:pPr lvl="1"/>
            <a:r>
              <a:rPr lang="en-GB" smtClean="0"/>
              <a:t>Most widely used spectral representation in ASR</a:t>
            </a:r>
            <a:endParaRPr lang="en-GB"/>
          </a:p>
        </p:txBody>
      </p:sp>
      <p:pic>
        <p:nvPicPr>
          <p:cNvPr id="307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9144000" cy="360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94674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Windowing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1619250"/>
            <a:ext cx="8107363" cy="4637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40965" name="Rectangle 5"/>
          <p:cNvSpPr>
            <a:spLocks noChangeArrowheads="1"/>
          </p:cNvSpPr>
          <p:nvPr/>
        </p:nvSpPr>
        <p:spPr bwMode="auto">
          <a:xfrm>
            <a:off x="6781800" y="6504517"/>
            <a:ext cx="233289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 smtClean="0"/>
              <a:t>Image from </a:t>
            </a:r>
            <a:r>
              <a:rPr lang="en-US" dirty="0"/>
              <a:t>Bryan </a:t>
            </a:r>
            <a:r>
              <a:rPr lang="en-US" dirty="0" err="1"/>
              <a:t>Pellom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4620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MFCC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0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00225"/>
            <a:ext cx="9144000" cy="360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51205" name="AutoShape 5"/>
          <p:cNvCxnSpPr>
            <a:cxnSpLocks noChangeShapeType="1"/>
          </p:cNvCxnSpPr>
          <p:nvPr/>
        </p:nvCxnSpPr>
        <p:spPr bwMode="auto">
          <a:xfrm>
            <a:off x="9144000" y="3603625"/>
            <a:ext cx="1588" cy="1588"/>
          </a:xfrm>
          <a:prstGeom prst="bentConnector3">
            <a:avLst>
              <a:gd name="adj1" fmla="val 50000"/>
            </a:avLst>
          </a:prstGeom>
          <a:noFill/>
          <a:ln w="936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51206" name="Line 6"/>
          <p:cNvSpPr>
            <a:spLocks noChangeShapeType="1"/>
          </p:cNvSpPr>
          <p:nvPr/>
        </p:nvSpPr>
        <p:spPr bwMode="auto">
          <a:xfrm>
            <a:off x="5435600" y="1979613"/>
            <a:ext cx="900113" cy="1587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07" name="Line 7"/>
          <p:cNvSpPr>
            <a:spLocks noChangeShapeType="1"/>
          </p:cNvSpPr>
          <p:nvPr/>
        </p:nvSpPr>
        <p:spPr bwMode="auto">
          <a:xfrm>
            <a:off x="5435600" y="1979613"/>
            <a:ext cx="1588" cy="1439862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08" name="Line 8"/>
          <p:cNvSpPr>
            <a:spLocks noChangeShapeType="1"/>
          </p:cNvSpPr>
          <p:nvPr/>
        </p:nvSpPr>
        <p:spPr bwMode="auto">
          <a:xfrm>
            <a:off x="5435600" y="3419475"/>
            <a:ext cx="900113" cy="1588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09" name="Line 9"/>
          <p:cNvSpPr>
            <a:spLocks noChangeShapeType="1"/>
          </p:cNvSpPr>
          <p:nvPr/>
        </p:nvSpPr>
        <p:spPr bwMode="auto">
          <a:xfrm>
            <a:off x="6335713" y="1979613"/>
            <a:ext cx="1587" cy="1439862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46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Discrete Fourier Transform computing a spectrum</a:t>
            </a:r>
            <a:endParaRPr lang="en-US"/>
          </a:p>
        </p:txBody>
      </p:sp>
      <p:sp>
        <p:nvSpPr>
          <p:cNvPr id="5529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mtClean="0"/>
              <a:t>A 25 ms Hamming-windowed signal from [iy]</a:t>
            </a:r>
          </a:p>
          <a:p>
            <a:pPr lvl="1"/>
            <a:r>
              <a:rPr lang="en-US" smtClean="0"/>
              <a:t>And its spectrum as computed by DFT (plus other smoothing)</a:t>
            </a:r>
            <a:endParaRPr lang="en-US"/>
          </a:p>
        </p:txBody>
      </p:sp>
      <p:pic>
        <p:nvPicPr>
          <p:cNvPr id="55300" name="Picture 4" descr="iyonefram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124200"/>
            <a:ext cx="41148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1" name="Picture 5" descr="iyoneframespectrum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3124200"/>
            <a:ext cx="41148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678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MFCC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73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00225"/>
            <a:ext cx="9144000" cy="360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57349" name="AutoShape 5"/>
          <p:cNvCxnSpPr>
            <a:cxnSpLocks noChangeShapeType="1"/>
          </p:cNvCxnSpPr>
          <p:nvPr/>
        </p:nvCxnSpPr>
        <p:spPr bwMode="auto">
          <a:xfrm>
            <a:off x="9144000" y="3603625"/>
            <a:ext cx="1588" cy="1588"/>
          </a:xfrm>
          <a:prstGeom prst="bentConnector3">
            <a:avLst>
              <a:gd name="adj1" fmla="val 50000"/>
            </a:avLst>
          </a:prstGeom>
          <a:noFill/>
          <a:ln w="936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57350" name="Line 6"/>
          <p:cNvSpPr>
            <a:spLocks noChangeShapeType="1"/>
          </p:cNvSpPr>
          <p:nvPr/>
        </p:nvSpPr>
        <p:spPr bwMode="auto">
          <a:xfrm>
            <a:off x="6659563" y="1800225"/>
            <a:ext cx="1979612" cy="1588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351" name="Line 7"/>
          <p:cNvSpPr>
            <a:spLocks noChangeShapeType="1"/>
          </p:cNvSpPr>
          <p:nvPr/>
        </p:nvSpPr>
        <p:spPr bwMode="auto">
          <a:xfrm>
            <a:off x="6659563" y="1800225"/>
            <a:ext cx="1587" cy="1439863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352" name="Line 8"/>
          <p:cNvSpPr>
            <a:spLocks noChangeShapeType="1"/>
          </p:cNvSpPr>
          <p:nvPr/>
        </p:nvSpPr>
        <p:spPr bwMode="auto">
          <a:xfrm>
            <a:off x="6659563" y="3240088"/>
            <a:ext cx="1979612" cy="1587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353" name="Line 9"/>
          <p:cNvSpPr>
            <a:spLocks noChangeShapeType="1"/>
          </p:cNvSpPr>
          <p:nvPr/>
        </p:nvSpPr>
        <p:spPr bwMode="auto">
          <a:xfrm>
            <a:off x="8640763" y="1800225"/>
            <a:ext cx="1587" cy="1439863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56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15961"/>
          </a:xfrm>
        </p:spPr>
        <p:txBody>
          <a:bodyPr/>
          <a:lstStyle/>
          <a:p>
            <a:r>
              <a:rPr lang="en-GB" dirty="0" smtClean="0"/>
              <a:t>Mel-scale</a:t>
            </a:r>
            <a:endParaRPr lang="en-GB" dirty="0"/>
          </a:p>
        </p:txBody>
      </p:sp>
      <p:sp>
        <p:nvSpPr>
          <p:cNvPr id="5939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81000" y="1295400"/>
            <a:ext cx="8610600" cy="4572000"/>
          </a:xfrm>
        </p:spPr>
        <p:txBody>
          <a:bodyPr/>
          <a:lstStyle/>
          <a:p>
            <a:r>
              <a:rPr lang="en-GB" sz="2800" dirty="0" smtClean="0"/>
              <a:t>Human hearing is not equally sensitive to all frequency bands</a:t>
            </a:r>
          </a:p>
          <a:p>
            <a:r>
              <a:rPr lang="en-GB" sz="2800" dirty="0" smtClean="0"/>
              <a:t>Less sensitive at higher frequencies, roughly &gt; 1000 Hz</a:t>
            </a:r>
          </a:p>
          <a:p>
            <a:r>
              <a:rPr lang="en-GB" sz="2800" dirty="0" smtClean="0"/>
              <a:t>I.e. human perception of frequency is non-linear:</a:t>
            </a:r>
            <a:endParaRPr lang="en-GB" sz="2800" dirty="0"/>
          </a:p>
        </p:txBody>
      </p:sp>
      <p:pic>
        <p:nvPicPr>
          <p:cNvPr id="593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525" y="3581400"/>
            <a:ext cx="3624263" cy="301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54199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Mel Filter Bank Processing</a:t>
            </a:r>
            <a:endParaRPr lang="en-GB"/>
          </a:p>
        </p:txBody>
      </p:sp>
      <p:sp>
        <p:nvSpPr>
          <p:cNvPr id="6349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Mel Filter bank</a:t>
            </a:r>
          </a:p>
          <a:p>
            <a:pPr lvl="1"/>
            <a:r>
              <a:rPr lang="en-GB" dirty="0" smtClean="0"/>
              <a:t>Roughly uniformly spaced before 1 kHz</a:t>
            </a:r>
          </a:p>
          <a:p>
            <a:pPr lvl="1"/>
            <a:r>
              <a:rPr lang="en-GB" dirty="0" smtClean="0"/>
              <a:t>logarithmic scale after 1 kHz</a:t>
            </a:r>
            <a:endParaRPr lang="en-GB" dirty="0"/>
          </a:p>
        </p:txBody>
      </p:sp>
      <p:pic>
        <p:nvPicPr>
          <p:cNvPr id="63492" name="Picture 5" descr="melfilter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189288"/>
            <a:ext cx="7966075" cy="366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36781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Mel-filter Bank Processing</a:t>
            </a:r>
            <a:endParaRPr lang="en-GB"/>
          </a:p>
        </p:txBody>
      </p:sp>
      <p:sp>
        <p:nvSpPr>
          <p:cNvPr id="6553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Apply the bank of Mel-scaled filters to the spectrum</a:t>
            </a:r>
          </a:p>
          <a:p>
            <a:r>
              <a:rPr lang="en-GB" dirty="0" smtClean="0"/>
              <a:t>Each filter output is the sum of its filtered spectral components</a:t>
            </a:r>
            <a:endParaRPr lang="en-GB" dirty="0"/>
          </a:p>
        </p:txBody>
      </p:sp>
      <p:pic>
        <p:nvPicPr>
          <p:cNvPr id="6554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352800"/>
            <a:ext cx="7927975" cy="302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37345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MFCC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75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00225"/>
            <a:ext cx="9144000" cy="360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67589" name="AutoShape 5"/>
          <p:cNvCxnSpPr>
            <a:cxnSpLocks noChangeShapeType="1"/>
          </p:cNvCxnSpPr>
          <p:nvPr/>
        </p:nvCxnSpPr>
        <p:spPr bwMode="auto">
          <a:xfrm>
            <a:off x="9144000" y="3603625"/>
            <a:ext cx="1588" cy="1588"/>
          </a:xfrm>
          <a:prstGeom prst="bentConnector3">
            <a:avLst>
              <a:gd name="adj1" fmla="val 50000"/>
            </a:avLst>
          </a:prstGeom>
          <a:noFill/>
          <a:ln w="936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67590" name="Line 6"/>
          <p:cNvSpPr>
            <a:spLocks noChangeShapeType="1"/>
          </p:cNvSpPr>
          <p:nvPr/>
        </p:nvSpPr>
        <p:spPr bwMode="auto">
          <a:xfrm>
            <a:off x="6659563" y="3240088"/>
            <a:ext cx="1979612" cy="1587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7591" name="Line 7"/>
          <p:cNvSpPr>
            <a:spLocks noChangeShapeType="1"/>
          </p:cNvSpPr>
          <p:nvPr/>
        </p:nvSpPr>
        <p:spPr bwMode="auto">
          <a:xfrm>
            <a:off x="6659563" y="3240088"/>
            <a:ext cx="1587" cy="1079500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7592" name="Line 8"/>
          <p:cNvSpPr>
            <a:spLocks noChangeShapeType="1"/>
          </p:cNvSpPr>
          <p:nvPr/>
        </p:nvSpPr>
        <p:spPr bwMode="auto">
          <a:xfrm>
            <a:off x="6659563" y="4319588"/>
            <a:ext cx="1979612" cy="1587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7593" name="Line 9"/>
          <p:cNvSpPr>
            <a:spLocks noChangeShapeType="1"/>
          </p:cNvSpPr>
          <p:nvPr/>
        </p:nvSpPr>
        <p:spPr bwMode="auto">
          <a:xfrm>
            <a:off x="8640763" y="3240088"/>
            <a:ext cx="1587" cy="1079500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3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Log energy computation</a:t>
            </a:r>
            <a:endParaRPr lang="en-GB"/>
          </a:p>
        </p:txBody>
      </p:sp>
      <p:sp>
        <p:nvSpPr>
          <p:cNvPr id="6963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smtClean="0"/>
              <a:t>Compute the logarithm of the square magnitude of the output of Mel-filter bank</a:t>
            </a:r>
            <a:endParaRPr lang="en-GB"/>
          </a:p>
        </p:txBody>
      </p:sp>
      <p:pic>
        <p:nvPicPr>
          <p:cNvPr id="6963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819400"/>
            <a:ext cx="7389813" cy="331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53956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Better than VQ</a:t>
            </a:r>
          </a:p>
        </p:txBody>
      </p:sp>
      <p:sp>
        <p:nvSpPr>
          <p:cNvPr id="30724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VQ is insufficient for real ASR</a:t>
            </a:r>
          </a:p>
          <a:p>
            <a:r>
              <a:rPr lang="en-US" dirty="0"/>
              <a:t>Instead: Assume the possible values of the observation feature vector </a:t>
            </a:r>
            <a:r>
              <a:rPr lang="en-US" dirty="0" err="1"/>
              <a:t>o</a:t>
            </a:r>
            <a:r>
              <a:rPr lang="en-US" baseline="-25000" dirty="0" err="1"/>
              <a:t>t</a:t>
            </a:r>
            <a:r>
              <a:rPr lang="en-US" dirty="0"/>
              <a:t> are normally distributed.</a:t>
            </a:r>
          </a:p>
          <a:p>
            <a:r>
              <a:rPr lang="en-US" dirty="0"/>
              <a:t>Represent the observation likelihood function </a:t>
            </a:r>
            <a:r>
              <a:rPr lang="en-US" dirty="0" err="1"/>
              <a:t>b</a:t>
            </a:r>
            <a:r>
              <a:rPr lang="en-US" sz="3600" baseline="-25000" dirty="0" err="1"/>
              <a:t>j</a:t>
            </a:r>
            <a:r>
              <a:rPr lang="en-US" dirty="0"/>
              <a:t>(</a:t>
            </a:r>
            <a:r>
              <a:rPr lang="en-US" dirty="0" err="1"/>
              <a:t>o</a:t>
            </a:r>
            <a:r>
              <a:rPr lang="en-US" sz="3600" baseline="-25000" dirty="0" err="1"/>
              <a:t>t</a:t>
            </a:r>
            <a:r>
              <a:rPr lang="en-US" dirty="0"/>
              <a:t>) as a Gaussian with mean </a:t>
            </a:r>
            <a:r>
              <a:rPr lang="en-US" dirty="0">
                <a:sym typeface="Symbol" charset="0"/>
              </a:rPr>
              <a:t></a:t>
            </a:r>
            <a:r>
              <a:rPr lang="en-US" sz="3600" baseline="-25000" dirty="0">
                <a:sym typeface="Symbol" charset="0"/>
              </a:rPr>
              <a:t>j</a:t>
            </a:r>
            <a:r>
              <a:rPr lang="en-US" dirty="0"/>
              <a:t> and variance </a:t>
            </a:r>
            <a:r>
              <a:rPr lang="en-US" dirty="0">
                <a:sym typeface="Symbol" charset="0"/>
              </a:rPr>
              <a:t></a:t>
            </a:r>
            <a:r>
              <a:rPr lang="en-US" sz="3600" baseline="-25000" dirty="0">
                <a:sym typeface="Symbol" charset="0"/>
              </a:rPr>
              <a:t>j</a:t>
            </a:r>
            <a:r>
              <a:rPr lang="en-US" sz="2800" baseline="30000" dirty="0">
                <a:sym typeface="Symbol" charset="0"/>
              </a:rPr>
              <a:t>2</a:t>
            </a:r>
            <a:endParaRPr lang="en-US" baseline="30000" dirty="0">
              <a:sym typeface="Symbol" charset="0"/>
            </a:endParaRPr>
          </a:p>
          <a:p>
            <a:endParaRPr lang="en-US" dirty="0"/>
          </a:p>
        </p:txBody>
      </p:sp>
      <p:graphicFrame>
        <p:nvGraphicFramePr>
          <p:cNvPr id="30722" name="Object 2"/>
          <p:cNvGraphicFramePr>
            <a:graphicFrameLocks noChangeAspect="1"/>
          </p:cNvGraphicFramePr>
          <p:nvPr/>
        </p:nvGraphicFramePr>
        <p:xfrm>
          <a:off x="1506538" y="4724400"/>
          <a:ext cx="5489575" cy="1052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0" name="Equation" r:id="rId4" imgW="2120900" imgH="406400" progId="Equation.3">
                  <p:embed/>
                </p:oleObj>
              </mc:Choice>
              <mc:Fallback>
                <p:oleObj name="Equation" r:id="rId4" imgW="2120900" imgH="4064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6538" y="4724400"/>
                        <a:ext cx="5489575" cy="1052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MFCC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37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00225"/>
            <a:ext cx="9144000" cy="360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73733" name="AutoShape 5"/>
          <p:cNvCxnSpPr>
            <a:cxnSpLocks noChangeShapeType="1"/>
          </p:cNvCxnSpPr>
          <p:nvPr/>
        </p:nvCxnSpPr>
        <p:spPr bwMode="auto">
          <a:xfrm>
            <a:off x="9144000" y="3603625"/>
            <a:ext cx="1588" cy="1588"/>
          </a:xfrm>
          <a:prstGeom prst="bentConnector3">
            <a:avLst>
              <a:gd name="adj1" fmla="val 50000"/>
            </a:avLst>
          </a:prstGeom>
          <a:noFill/>
          <a:ln w="936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73734" name="Line 6"/>
          <p:cNvSpPr>
            <a:spLocks noChangeShapeType="1"/>
          </p:cNvSpPr>
          <p:nvPr/>
        </p:nvSpPr>
        <p:spPr bwMode="auto">
          <a:xfrm>
            <a:off x="5400675" y="4500563"/>
            <a:ext cx="900113" cy="1587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5" name="Line 7"/>
          <p:cNvSpPr>
            <a:spLocks noChangeShapeType="1"/>
          </p:cNvSpPr>
          <p:nvPr/>
        </p:nvSpPr>
        <p:spPr bwMode="auto">
          <a:xfrm>
            <a:off x="5400675" y="4500563"/>
            <a:ext cx="1588" cy="900112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6" name="Line 8"/>
          <p:cNvSpPr>
            <a:spLocks noChangeShapeType="1"/>
          </p:cNvSpPr>
          <p:nvPr/>
        </p:nvSpPr>
        <p:spPr bwMode="auto">
          <a:xfrm>
            <a:off x="5400675" y="5400675"/>
            <a:ext cx="900113" cy="1588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7" name="Line 9"/>
          <p:cNvSpPr>
            <a:spLocks noChangeShapeType="1"/>
          </p:cNvSpPr>
          <p:nvPr/>
        </p:nvSpPr>
        <p:spPr bwMode="auto">
          <a:xfrm>
            <a:off x="6300788" y="4500563"/>
            <a:ext cx="1587" cy="900112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3279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Cepstrum</a:t>
            </a:r>
            <a:endParaRPr lang="en-US"/>
          </a:p>
        </p:txBody>
      </p:sp>
      <p:sp>
        <p:nvSpPr>
          <p:cNvPr id="7577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One way to think about this</a:t>
            </a:r>
          </a:p>
          <a:p>
            <a:pPr lvl="1"/>
            <a:r>
              <a:rPr lang="en-US" dirty="0" smtClean="0"/>
              <a:t>Separating the source and filter</a:t>
            </a:r>
          </a:p>
          <a:p>
            <a:pPr lvl="1"/>
            <a:r>
              <a:rPr lang="en-US" dirty="0" smtClean="0"/>
              <a:t>Speech waveform is created by</a:t>
            </a:r>
          </a:p>
          <a:p>
            <a:pPr lvl="2"/>
            <a:r>
              <a:rPr lang="en-US" dirty="0" smtClean="0"/>
              <a:t>A glottal source waveform</a:t>
            </a:r>
          </a:p>
          <a:p>
            <a:pPr lvl="2"/>
            <a:r>
              <a:rPr lang="en-US" dirty="0" smtClean="0"/>
              <a:t>Passes through a vocal tract which because of its shape has a particular filtering characteristic </a:t>
            </a:r>
          </a:p>
          <a:p>
            <a:r>
              <a:rPr lang="en-US" dirty="0" smtClean="0"/>
              <a:t>Remember articulatory facts from lecture 2:</a:t>
            </a:r>
          </a:p>
          <a:p>
            <a:pPr lvl="1"/>
            <a:r>
              <a:rPr lang="en-US" dirty="0" smtClean="0"/>
              <a:t>The vocal cord vibrations create harmonics</a:t>
            </a:r>
          </a:p>
          <a:p>
            <a:pPr lvl="1"/>
            <a:r>
              <a:rPr lang="en-US" dirty="0" smtClean="0"/>
              <a:t>The mouth is an amplifier</a:t>
            </a:r>
          </a:p>
          <a:p>
            <a:pPr lvl="1"/>
            <a:r>
              <a:rPr lang="en-US" dirty="0" smtClean="0"/>
              <a:t>Depending on shape of oral cavity, some harmonics are amplified more than others</a:t>
            </a:r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48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George Miller figure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9876" name="Picture 4" descr="source-fil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500" y="0"/>
            <a:ext cx="42545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769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 care about the filter not the source</a:t>
            </a:r>
            <a:endParaRPr lang="en-US"/>
          </a:p>
        </p:txBody>
      </p:sp>
      <p:sp>
        <p:nvSpPr>
          <p:cNvPr id="819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800" dirty="0" smtClean="0"/>
              <a:t>Most characteristics of the source</a:t>
            </a:r>
          </a:p>
          <a:p>
            <a:pPr lvl="1"/>
            <a:r>
              <a:rPr lang="en-US" sz="2800" dirty="0" smtClean="0"/>
              <a:t>F0</a:t>
            </a:r>
          </a:p>
          <a:p>
            <a:pPr lvl="1"/>
            <a:r>
              <a:rPr lang="en-US" sz="2800" dirty="0" smtClean="0"/>
              <a:t>Details of glottal pulse</a:t>
            </a:r>
          </a:p>
          <a:p>
            <a:r>
              <a:rPr lang="en-US" sz="2800" dirty="0" smtClean="0"/>
              <a:t>Don’t matter for phone detection</a:t>
            </a:r>
          </a:p>
          <a:p>
            <a:r>
              <a:rPr lang="en-US" sz="2800" dirty="0" smtClean="0"/>
              <a:t>What we care about is the filter</a:t>
            </a:r>
          </a:p>
          <a:p>
            <a:pPr lvl="1"/>
            <a:r>
              <a:rPr lang="en-US" sz="2800" dirty="0" smtClean="0"/>
              <a:t>The exact position of the articulators in the oral tract</a:t>
            </a:r>
          </a:p>
          <a:p>
            <a:r>
              <a:rPr lang="en-US" sz="2800" dirty="0" smtClean="0"/>
              <a:t>So we want a way to separate these</a:t>
            </a:r>
          </a:p>
          <a:p>
            <a:pPr lvl="1"/>
            <a:r>
              <a:rPr lang="en-US" sz="2800" dirty="0" smtClean="0"/>
              <a:t>And use only the filter function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25333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Cepstrum</a:t>
            </a:r>
            <a:endParaRPr lang="en-US"/>
          </a:p>
        </p:txBody>
      </p:sp>
      <p:sp>
        <p:nvSpPr>
          <p:cNvPr id="8397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mtClean="0"/>
              <a:t>The spectrum of the log of the spectrum</a:t>
            </a:r>
            <a:endParaRPr lang="en-US"/>
          </a:p>
        </p:txBody>
      </p:sp>
      <p:pic>
        <p:nvPicPr>
          <p:cNvPr id="83972" name="Picture 4" descr="cepstr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81200"/>
            <a:ext cx="13931900" cy="218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3973" name="Picture 5" descr="cepstr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48675" y="4343400"/>
            <a:ext cx="13931900" cy="218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3974" name="Rectangle 6"/>
          <p:cNvSpPr>
            <a:spLocks noChangeArrowheads="1"/>
          </p:cNvSpPr>
          <p:nvPr/>
        </p:nvSpPr>
        <p:spPr bwMode="auto">
          <a:xfrm>
            <a:off x="1279525" y="3998913"/>
            <a:ext cx="9636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Spectrum</a:t>
            </a:r>
          </a:p>
        </p:txBody>
      </p:sp>
      <p:sp>
        <p:nvSpPr>
          <p:cNvPr id="83975" name="Rectangle 7"/>
          <p:cNvSpPr>
            <a:spLocks noChangeArrowheads="1"/>
          </p:cNvSpPr>
          <p:nvPr/>
        </p:nvSpPr>
        <p:spPr bwMode="auto">
          <a:xfrm>
            <a:off x="6562725" y="4065588"/>
            <a:ext cx="1306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Log spectrum</a:t>
            </a:r>
          </a:p>
        </p:txBody>
      </p:sp>
      <p:sp>
        <p:nvSpPr>
          <p:cNvPr id="83976" name="Rectangle 8"/>
          <p:cNvSpPr>
            <a:spLocks noChangeArrowheads="1"/>
          </p:cNvSpPr>
          <p:nvPr/>
        </p:nvSpPr>
        <p:spPr bwMode="auto">
          <a:xfrm>
            <a:off x="5681663" y="5589588"/>
            <a:ext cx="22891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Spectrum of log spectrum</a:t>
            </a:r>
          </a:p>
        </p:txBody>
      </p:sp>
    </p:spTree>
    <p:extLst>
      <p:ext uri="{BB962C8B-B14F-4D97-AF65-F5344CB8AC3E}">
        <p14:creationId xmlns:p14="http://schemas.microsoft.com/office/powerpoint/2010/main" val="31500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Another advantage of the Cepstrum</a:t>
            </a:r>
            <a:endParaRPr lang="en-GB"/>
          </a:p>
        </p:txBody>
      </p:sp>
      <p:sp>
        <p:nvSpPr>
          <p:cNvPr id="9011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DCT produces highly uncorrelated features</a:t>
            </a:r>
            <a:br>
              <a:rPr lang="en-GB" dirty="0" smtClean="0"/>
            </a:br>
            <a:endParaRPr lang="en-GB" dirty="0" smtClean="0"/>
          </a:p>
          <a:p>
            <a:r>
              <a:rPr lang="en-GB" dirty="0" smtClean="0"/>
              <a:t>If we use only the diagonal covariance matrix for our Gaussian mixture models, we can only handle uncorrelated features.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In general we’ll just use the first 12 </a:t>
            </a:r>
            <a:r>
              <a:rPr lang="en-GB" dirty="0" err="1" smtClean="0"/>
              <a:t>cepstral</a:t>
            </a:r>
            <a:r>
              <a:rPr lang="en-GB" dirty="0" smtClean="0"/>
              <a:t> coefficients (we don’t want the later ones which have e.g. the F0 spike)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41604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MFCC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00225"/>
            <a:ext cx="9144000" cy="360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92165" name="AutoShape 5"/>
          <p:cNvCxnSpPr>
            <a:cxnSpLocks noChangeShapeType="1"/>
          </p:cNvCxnSpPr>
          <p:nvPr/>
        </p:nvCxnSpPr>
        <p:spPr bwMode="auto">
          <a:xfrm>
            <a:off x="9144000" y="3603625"/>
            <a:ext cx="1588" cy="1588"/>
          </a:xfrm>
          <a:prstGeom prst="bentConnector3">
            <a:avLst>
              <a:gd name="adj1" fmla="val 50000"/>
            </a:avLst>
          </a:prstGeom>
          <a:noFill/>
          <a:ln w="936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92166" name="Line 6"/>
          <p:cNvSpPr>
            <a:spLocks noChangeShapeType="1"/>
          </p:cNvSpPr>
          <p:nvPr/>
        </p:nvSpPr>
        <p:spPr bwMode="auto">
          <a:xfrm>
            <a:off x="2879725" y="4140200"/>
            <a:ext cx="1800225" cy="1588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167" name="Line 7"/>
          <p:cNvSpPr>
            <a:spLocks noChangeShapeType="1"/>
          </p:cNvSpPr>
          <p:nvPr/>
        </p:nvSpPr>
        <p:spPr bwMode="auto">
          <a:xfrm>
            <a:off x="2879725" y="4140200"/>
            <a:ext cx="1588" cy="1079500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168" name="Line 8"/>
          <p:cNvSpPr>
            <a:spLocks noChangeShapeType="1"/>
          </p:cNvSpPr>
          <p:nvPr/>
        </p:nvSpPr>
        <p:spPr bwMode="auto">
          <a:xfrm>
            <a:off x="2879725" y="5219700"/>
            <a:ext cx="1800225" cy="1588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169" name="Line 9"/>
          <p:cNvSpPr>
            <a:spLocks noChangeShapeType="1"/>
          </p:cNvSpPr>
          <p:nvPr/>
        </p:nvSpPr>
        <p:spPr bwMode="auto">
          <a:xfrm>
            <a:off x="4679950" y="4140200"/>
            <a:ext cx="1588" cy="1079500"/>
          </a:xfrm>
          <a:prstGeom prst="line">
            <a:avLst/>
          </a:prstGeom>
          <a:noFill/>
          <a:ln w="360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2816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GB" dirty="0" smtClean="0"/>
              <a:t>“Delta” features</a:t>
            </a:r>
            <a:endParaRPr lang="en-GB" dirty="0"/>
          </a:p>
        </p:txBody>
      </p:sp>
      <p:sp>
        <p:nvSpPr>
          <p:cNvPr id="9421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533400" y="1447800"/>
            <a:ext cx="8153400" cy="4572000"/>
          </a:xfrm>
        </p:spPr>
        <p:txBody>
          <a:bodyPr/>
          <a:lstStyle/>
          <a:p>
            <a:r>
              <a:rPr lang="en-GB" sz="3200" dirty="0"/>
              <a:t>S</a:t>
            </a:r>
            <a:r>
              <a:rPr lang="en-GB" sz="3200" dirty="0" smtClean="0"/>
              <a:t>peech signal is not constant</a:t>
            </a:r>
          </a:p>
          <a:p>
            <a:pPr lvl="1"/>
            <a:r>
              <a:rPr lang="en-GB" sz="2800" dirty="0" smtClean="0"/>
              <a:t>slope of formants, </a:t>
            </a:r>
          </a:p>
          <a:p>
            <a:pPr lvl="1"/>
            <a:r>
              <a:rPr lang="en-GB" sz="2800" dirty="0" smtClean="0"/>
              <a:t>change from stop burst to release</a:t>
            </a:r>
          </a:p>
          <a:p>
            <a:endParaRPr lang="en-GB" sz="3200" dirty="0" smtClean="0"/>
          </a:p>
          <a:p>
            <a:r>
              <a:rPr lang="en-GB" sz="3200" dirty="0" smtClean="0"/>
              <a:t>So in addition to the </a:t>
            </a:r>
            <a:r>
              <a:rPr lang="en-GB" sz="3200" dirty="0" err="1" smtClean="0"/>
              <a:t>cepstral</a:t>
            </a:r>
            <a:r>
              <a:rPr lang="en-GB" sz="3200" dirty="0" smtClean="0"/>
              <a:t> features</a:t>
            </a:r>
          </a:p>
          <a:p>
            <a:r>
              <a:rPr lang="en-GB" sz="3200" dirty="0" smtClean="0"/>
              <a:t>Need to model changes in the </a:t>
            </a:r>
            <a:r>
              <a:rPr lang="en-GB" sz="3200" dirty="0" err="1" smtClean="0"/>
              <a:t>cepstral</a:t>
            </a:r>
            <a:r>
              <a:rPr lang="en-GB" sz="3200" dirty="0" smtClean="0"/>
              <a:t> features over time.</a:t>
            </a:r>
          </a:p>
          <a:p>
            <a:pPr lvl="1"/>
            <a:r>
              <a:rPr lang="en-GB" sz="2800" dirty="0" smtClean="0"/>
              <a:t>“delta features”</a:t>
            </a:r>
          </a:p>
          <a:p>
            <a:pPr lvl="1"/>
            <a:r>
              <a:rPr lang="en-GB" sz="2800" dirty="0" smtClean="0"/>
              <a:t>“double </a:t>
            </a:r>
            <a:r>
              <a:rPr lang="en-GB" sz="2200" dirty="0" smtClean="0"/>
              <a:t>delta” (acceleration) features</a:t>
            </a:r>
            <a:endParaRPr lang="en-GB" sz="2400" dirty="0" smtClean="0"/>
          </a:p>
        </p:txBody>
      </p:sp>
    </p:spTree>
    <p:extLst>
      <p:ext uri="{BB962C8B-B14F-4D97-AF65-F5344CB8AC3E}">
        <p14:creationId xmlns:p14="http://schemas.microsoft.com/office/powerpoint/2010/main" val="8763522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Delta and double-delta</a:t>
            </a:r>
            <a:endParaRPr lang="en-GB"/>
          </a:p>
        </p:txBody>
      </p:sp>
      <p:sp>
        <p:nvSpPr>
          <p:cNvPr id="9625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r>
              <a:rPr lang="en-GB" dirty="0" smtClean="0"/>
              <a:t>Derivative: in order to obtain temporal information</a:t>
            </a:r>
            <a:endParaRPr lang="en-GB" dirty="0"/>
          </a:p>
        </p:txBody>
      </p:sp>
      <p:pic>
        <p:nvPicPr>
          <p:cNvPr id="9626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028825"/>
            <a:ext cx="8459788" cy="430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96261" name="Picture 5" descr="delt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600" y="1828800"/>
            <a:ext cx="3396916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20086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Typical MFCC features</a:t>
            </a:r>
            <a:endParaRPr lang="en-GB"/>
          </a:p>
        </p:txBody>
      </p:sp>
      <p:sp>
        <p:nvSpPr>
          <p:cNvPr id="9830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smtClean="0"/>
              <a:t>Window size: 25ms</a:t>
            </a:r>
          </a:p>
          <a:p>
            <a:r>
              <a:rPr lang="en-GB" smtClean="0"/>
              <a:t>Window shift: 10ms</a:t>
            </a:r>
          </a:p>
          <a:p>
            <a:r>
              <a:rPr lang="en-GB" smtClean="0"/>
              <a:t>Pre-emphasis coefficient: 0.97</a:t>
            </a:r>
          </a:p>
          <a:p>
            <a:r>
              <a:rPr lang="en-GB" smtClean="0"/>
              <a:t>MFCC:</a:t>
            </a:r>
          </a:p>
          <a:p>
            <a:pPr lvl="1"/>
            <a:r>
              <a:rPr lang="en-GB" smtClean="0"/>
              <a:t>12 MFCC (mel frequency cepstral coefficients)</a:t>
            </a:r>
          </a:p>
          <a:p>
            <a:pPr lvl="1"/>
            <a:r>
              <a:rPr lang="en-GB" smtClean="0"/>
              <a:t>1 energy feature</a:t>
            </a:r>
          </a:p>
          <a:p>
            <a:pPr lvl="1"/>
            <a:r>
              <a:rPr lang="en-GB" smtClean="0"/>
              <a:t>12 delta MFCC features </a:t>
            </a:r>
          </a:p>
          <a:p>
            <a:pPr lvl="1"/>
            <a:r>
              <a:rPr lang="en-GB" smtClean="0"/>
              <a:t>12 double-delta MFCC features</a:t>
            </a:r>
          </a:p>
          <a:p>
            <a:pPr lvl="1"/>
            <a:r>
              <a:rPr lang="en-GB" smtClean="0"/>
              <a:t>1 delta energy feature</a:t>
            </a:r>
          </a:p>
          <a:p>
            <a:pPr lvl="1"/>
            <a:r>
              <a:rPr lang="en-GB" smtClean="0"/>
              <a:t>1 double-delta energy feature</a:t>
            </a:r>
          </a:p>
          <a:p>
            <a:r>
              <a:rPr lang="en-GB" smtClean="0"/>
              <a:t>Total 39-dimensional features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030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Gaussians are parameterized by mean and variance</a:t>
            </a:r>
          </a:p>
        </p:txBody>
      </p:sp>
      <p:pic>
        <p:nvPicPr>
          <p:cNvPr id="32772" name="Picture 4" descr="gaus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8125" y="1453341"/>
            <a:ext cx="6584950" cy="520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Why is MFCC so popular?</a:t>
            </a:r>
            <a:endParaRPr lang="en-GB"/>
          </a:p>
        </p:txBody>
      </p:sp>
      <p:sp>
        <p:nvSpPr>
          <p:cNvPr id="10035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sz="3200" dirty="0" smtClean="0"/>
              <a:t>Efficient to compute</a:t>
            </a:r>
          </a:p>
          <a:p>
            <a:r>
              <a:rPr lang="en-GB" sz="3200" dirty="0" smtClean="0"/>
              <a:t>Incorporates a perceptual Mel frequency scale</a:t>
            </a:r>
          </a:p>
          <a:p>
            <a:r>
              <a:rPr lang="en-GB" sz="3200" dirty="0" smtClean="0"/>
              <a:t>Separates the source and filter </a:t>
            </a:r>
          </a:p>
          <a:p>
            <a:r>
              <a:rPr lang="en-GB" sz="3200" dirty="0" smtClean="0"/>
              <a:t>IDFT(DCT) </a:t>
            </a:r>
            <a:r>
              <a:rPr lang="en-GB" sz="3200" dirty="0" err="1" smtClean="0"/>
              <a:t>decorrelates</a:t>
            </a:r>
            <a:r>
              <a:rPr lang="en-GB" sz="3200" dirty="0" smtClean="0"/>
              <a:t> the features</a:t>
            </a:r>
          </a:p>
          <a:p>
            <a:pPr lvl="1"/>
            <a:r>
              <a:rPr lang="en-GB" sz="3200" dirty="0" smtClean="0"/>
              <a:t>Necessary for diagonal assumption in HMM </a:t>
            </a:r>
            <a:r>
              <a:rPr lang="en-GB" sz="3200" dirty="0" err="1" smtClean="0"/>
              <a:t>modeling</a:t>
            </a:r>
            <a:endParaRPr lang="en-GB" sz="3200" dirty="0" smtClean="0"/>
          </a:p>
          <a:p>
            <a:r>
              <a:rPr lang="en-GB" sz="3200" dirty="0" smtClean="0"/>
              <a:t>There are alternatives like </a:t>
            </a:r>
            <a:r>
              <a:rPr lang="en-GB" sz="3200" dirty="0" smtClean="0"/>
              <a:t>PLP</a:t>
            </a:r>
          </a:p>
          <a:p>
            <a:r>
              <a:rPr lang="en-GB" sz="3200" dirty="0" smtClean="0"/>
              <a:t>Choice matters less for neural network acoustic models (in future lectures)</a:t>
            </a:r>
            <a:endParaRPr lang="en-GB" sz="3200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1768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/>
              <a:t>Outline for Today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066800"/>
            <a:ext cx="7772400" cy="4953000"/>
          </a:xfrm>
        </p:spPr>
        <p:txBody>
          <a:bodyPr/>
          <a:lstStyle/>
          <a:p>
            <a:r>
              <a:rPr lang="en-US" sz="2800" dirty="0"/>
              <a:t>Acoustic Model</a:t>
            </a:r>
          </a:p>
          <a:p>
            <a:pPr lvl="1"/>
            <a:r>
              <a:rPr lang="en-US" sz="2800" dirty="0" smtClean="0"/>
              <a:t>Acoustic </a:t>
            </a:r>
            <a:r>
              <a:rPr lang="en-US" sz="2800" dirty="0"/>
              <a:t>l</a:t>
            </a:r>
            <a:r>
              <a:rPr lang="en-US" sz="2800" dirty="0" smtClean="0"/>
              <a:t>ikelihood </a:t>
            </a:r>
            <a:r>
              <a:rPr lang="en-US" sz="2800" dirty="0"/>
              <a:t>for each </a:t>
            </a:r>
            <a:r>
              <a:rPr lang="en-US" sz="2800" dirty="0" smtClean="0"/>
              <a:t>state using Gaussians and Mixtures of Gaussians</a:t>
            </a:r>
            <a:endParaRPr lang="en-US" sz="2400" dirty="0"/>
          </a:p>
          <a:p>
            <a:pPr lvl="1"/>
            <a:r>
              <a:rPr lang="en-US" sz="2800" dirty="0"/>
              <a:t>Where a state is progressively:</a:t>
            </a:r>
          </a:p>
          <a:p>
            <a:pPr lvl="2"/>
            <a:r>
              <a:rPr lang="en-US" sz="2400" dirty="0"/>
              <a:t>CI </a:t>
            </a:r>
            <a:r>
              <a:rPr lang="en-US" sz="2400" dirty="0" err="1"/>
              <a:t>Subphone</a:t>
            </a:r>
            <a:r>
              <a:rPr lang="en-US" sz="2400" dirty="0"/>
              <a:t> (3ish per phone)</a:t>
            </a:r>
          </a:p>
          <a:p>
            <a:pPr lvl="2"/>
            <a:r>
              <a:rPr lang="en-US" sz="2400" dirty="0"/>
              <a:t>CD phone (=</a:t>
            </a:r>
            <a:r>
              <a:rPr lang="en-US" sz="2400" dirty="0" err="1"/>
              <a:t>triphones</a:t>
            </a:r>
            <a:r>
              <a:rPr lang="en-US" sz="2400" dirty="0"/>
              <a:t>)</a:t>
            </a:r>
          </a:p>
          <a:p>
            <a:pPr lvl="2"/>
            <a:r>
              <a:rPr lang="en-US" sz="2400" dirty="0"/>
              <a:t>State-tying of CD phone</a:t>
            </a:r>
          </a:p>
          <a:p>
            <a:r>
              <a:rPr lang="en-US" sz="3000" dirty="0"/>
              <a:t>MFCC feature </a:t>
            </a:r>
            <a:r>
              <a:rPr lang="en-US" sz="3000" dirty="0" smtClean="0"/>
              <a:t>extraction</a:t>
            </a:r>
          </a:p>
          <a:p>
            <a:r>
              <a:rPr lang="en-US" sz="3000" b="1" dirty="0" smtClean="0"/>
              <a:t>Handling variation</a:t>
            </a:r>
          </a:p>
          <a:p>
            <a:pPr lvl="1"/>
            <a:r>
              <a:rPr lang="en-US" sz="2800" dirty="0" smtClean="0"/>
              <a:t>MLLR adaptation</a:t>
            </a:r>
          </a:p>
          <a:p>
            <a:pPr lvl="1"/>
            <a:r>
              <a:rPr lang="en-US" sz="2800" dirty="0" smtClean="0"/>
              <a:t>MAP adaptation (On your own)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56419549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Acoustic Model Adaptation</a:t>
            </a:r>
            <a:endParaRPr lang="en-US"/>
          </a:p>
        </p:txBody>
      </p:sp>
      <p:sp>
        <p:nvSpPr>
          <p:cNvPr id="5632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Shift the means and variances of Gaussians to better match the input feature distribution</a:t>
            </a:r>
          </a:p>
          <a:p>
            <a:pPr lvl="1"/>
            <a:r>
              <a:rPr lang="en-US" smtClean="0"/>
              <a:t>Maximum Likelihood Linear Regression (MLLR)</a:t>
            </a:r>
          </a:p>
          <a:p>
            <a:pPr lvl="1"/>
            <a:r>
              <a:rPr lang="en-US" smtClean="0"/>
              <a:t>Maximum A Posteriori (MAP) Adaptation</a:t>
            </a:r>
          </a:p>
          <a:p>
            <a:r>
              <a:rPr lang="en-US" smtClean="0"/>
              <a:t>For both speaker adaptation and environment adaptation</a:t>
            </a:r>
          </a:p>
          <a:p>
            <a:r>
              <a:rPr lang="en-US" smtClean="0"/>
              <a:t>Widely used!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80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Maximum Likelihood Linear Regression (MLLR)</a:t>
            </a:r>
            <a:endParaRPr lang="en-US"/>
          </a:p>
        </p:txBody>
      </p:sp>
      <p:sp>
        <p:nvSpPr>
          <p:cNvPr id="58371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Leggetter, C.J. and P. Woodland. 1995. Maximum likelihood linear regression for speaker adaptation of continuous density hidden Markov models.  Computer Speech and Language 9:2, 171-185.</a:t>
            </a:r>
          </a:p>
          <a:p>
            <a:r>
              <a:rPr lang="en-US" smtClean="0"/>
              <a:t>Given:</a:t>
            </a:r>
          </a:p>
          <a:p>
            <a:pPr lvl="1"/>
            <a:r>
              <a:rPr lang="en-US" smtClean="0"/>
              <a:t>a trained AM </a:t>
            </a:r>
          </a:p>
          <a:p>
            <a:pPr lvl="1"/>
            <a:r>
              <a:rPr lang="en-US" smtClean="0"/>
              <a:t>a small </a:t>
            </a:r>
            <a:r>
              <a:rPr lang="ja-JP" altLang="en-US" smtClean="0"/>
              <a:t>“</a:t>
            </a:r>
            <a:r>
              <a:rPr lang="en-US" smtClean="0"/>
              <a:t>adaptation</a:t>
            </a:r>
            <a:r>
              <a:rPr lang="ja-JP" altLang="en-US" smtClean="0"/>
              <a:t>”</a:t>
            </a:r>
            <a:r>
              <a:rPr lang="en-US" smtClean="0"/>
              <a:t> dataset from a new speaker</a:t>
            </a:r>
          </a:p>
          <a:p>
            <a:r>
              <a:rPr lang="en-US" smtClean="0"/>
              <a:t>Learn new values for the Gaussian mean vectors</a:t>
            </a:r>
          </a:p>
          <a:p>
            <a:pPr lvl="1"/>
            <a:r>
              <a:rPr lang="en-US" smtClean="0"/>
              <a:t>Not by just training on the new data (too small)</a:t>
            </a:r>
          </a:p>
          <a:p>
            <a:pPr lvl="1"/>
            <a:r>
              <a:rPr lang="en-US" smtClean="0"/>
              <a:t>But by learning a linear transform which moves the means.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2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21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Maximum Likelihood Linear Regression (MLLR)</a:t>
            </a:r>
            <a:endParaRPr lang="en-US"/>
          </a:p>
        </p:txBody>
      </p:sp>
      <p:sp>
        <p:nvSpPr>
          <p:cNvPr id="60419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smtClean="0"/>
              <a:t>Estimates a linear transform matrix (W) and bias vector (</a:t>
            </a:r>
            <a:r>
              <a:rPr lang="en-US" sz="2800" dirty="0" smtClean="0">
                <a:sym typeface="Symbol" charset="0"/>
              </a:rPr>
              <a:t></a:t>
            </a:r>
            <a:r>
              <a:rPr lang="en-US" sz="2800" dirty="0" smtClean="0"/>
              <a:t>) to transform HMM model means: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Transform estimated to maximize the likelihood of the adaptation data</a:t>
            </a:r>
            <a:endParaRPr lang="en-US" sz="2800" dirty="0"/>
          </a:p>
        </p:txBody>
      </p:sp>
      <p:sp>
        <p:nvSpPr>
          <p:cNvPr id="60420" name="Rectangle 1030"/>
          <p:cNvSpPr>
            <a:spLocks noChangeArrowheads="1"/>
          </p:cNvSpPr>
          <p:nvPr/>
        </p:nvSpPr>
        <p:spPr bwMode="auto">
          <a:xfrm>
            <a:off x="1676400" y="2743200"/>
            <a:ext cx="5562600" cy="990600"/>
          </a:xfrm>
          <a:prstGeom prst="rect">
            <a:avLst/>
          </a:prstGeom>
          <a:solidFill>
            <a:schemeClr val="accent1">
              <a:alpha val="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422" name="Rectangle 1028"/>
          <p:cNvSpPr>
            <a:spLocks noChangeArrowheads="1"/>
          </p:cNvSpPr>
          <p:nvPr/>
        </p:nvSpPr>
        <p:spPr bwMode="auto">
          <a:xfrm>
            <a:off x="5275263" y="6343650"/>
            <a:ext cx="22209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Bryan Pellom</a:t>
            </a:r>
          </a:p>
        </p:txBody>
      </p:sp>
      <p:graphicFrame>
        <p:nvGraphicFramePr>
          <p:cNvPr id="60418" name="Object 2"/>
          <p:cNvGraphicFramePr>
            <a:graphicFrameLocks noChangeAspect="1"/>
          </p:cNvGraphicFramePr>
          <p:nvPr>
            <p:extLst/>
          </p:nvPr>
        </p:nvGraphicFramePr>
        <p:xfrm>
          <a:off x="1773238" y="2590800"/>
          <a:ext cx="5160962" cy="830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Equation" r:id="rId4" imgW="1104900" imgH="177800" progId="Equation.3">
                  <p:embed/>
                </p:oleObj>
              </mc:Choice>
              <mc:Fallback>
                <p:oleObj name="Equation" r:id="rId4" imgW="11049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3238" y="2590800"/>
                        <a:ext cx="5160962" cy="8302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045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MLLR</a:t>
            </a:r>
            <a:endParaRPr lang="en-US"/>
          </a:p>
        </p:txBody>
      </p:sp>
      <p:sp>
        <p:nvSpPr>
          <p:cNvPr id="62468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New equation for output likelihood</a:t>
            </a:r>
            <a:endParaRPr lang="en-US"/>
          </a:p>
        </p:txBody>
      </p:sp>
      <p:graphicFrame>
        <p:nvGraphicFramePr>
          <p:cNvPr id="62466" name="Object 2"/>
          <p:cNvGraphicFramePr>
            <a:graphicFrameLocks noChangeAspect="1"/>
          </p:cNvGraphicFramePr>
          <p:nvPr>
            <p:extLst/>
          </p:nvPr>
        </p:nvGraphicFramePr>
        <p:xfrm>
          <a:off x="147638" y="2667000"/>
          <a:ext cx="9013825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34" name="Equation" r:id="rId4" imgW="4445000" imgH="431800" progId="Equation.3">
                  <p:embed/>
                </p:oleObj>
              </mc:Choice>
              <mc:Fallback>
                <p:oleObj name="Equation" r:id="rId4" imgW="44450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8" y="2667000"/>
                        <a:ext cx="9013825" cy="874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283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MLLR</a:t>
            </a:r>
            <a:endParaRPr lang="en-US"/>
          </a:p>
        </p:txBody>
      </p:sp>
      <p:sp>
        <p:nvSpPr>
          <p:cNvPr id="177357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81000" y="1447800"/>
            <a:ext cx="8305800" cy="4572000"/>
          </a:xfrm>
        </p:spPr>
        <p:txBody>
          <a:bodyPr/>
          <a:lstStyle/>
          <a:p>
            <a:r>
              <a:rPr lang="en-US" sz="3200" dirty="0" smtClean="0"/>
              <a:t>Q: Why is estimating a linear transform from adaptation data different than just training on the data?</a:t>
            </a:r>
          </a:p>
          <a:p>
            <a:r>
              <a:rPr lang="en-US" sz="3200" dirty="0" smtClean="0"/>
              <a:t>A: Even from a very small amount of data we can learn 1 single transform for all </a:t>
            </a:r>
            <a:r>
              <a:rPr lang="en-US" sz="3200" dirty="0" err="1" smtClean="0"/>
              <a:t>triphones</a:t>
            </a:r>
            <a:r>
              <a:rPr lang="en-US" sz="3200" dirty="0" smtClean="0"/>
              <a:t>! So small number of parameters.</a:t>
            </a:r>
          </a:p>
          <a:p>
            <a:r>
              <a:rPr lang="en-US" sz="3200" dirty="0" smtClean="0"/>
              <a:t>A2: If we have enough data, we could learn more transforms (but still less than the number of </a:t>
            </a:r>
            <a:r>
              <a:rPr lang="en-US" sz="3200" dirty="0" err="1" smtClean="0"/>
              <a:t>triphones</a:t>
            </a:r>
            <a:r>
              <a:rPr lang="en-US" sz="3200" dirty="0" smtClean="0"/>
              <a:t>).  One per phone (~50) is often done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64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3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3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3571" grpId="0" build="p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MLLR: Learning</a:t>
            </a:r>
            <a:endParaRPr lang="en-US" dirty="0"/>
          </a:p>
        </p:txBody>
      </p:sp>
      <p:sp>
        <p:nvSpPr>
          <p:cNvPr id="66563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533400" y="1447800"/>
            <a:ext cx="8153400" cy="4572000"/>
          </a:xfrm>
        </p:spPr>
        <p:txBody>
          <a:bodyPr/>
          <a:lstStyle/>
          <a:p>
            <a:r>
              <a:rPr lang="en-US" sz="3200" dirty="0" smtClean="0"/>
              <a:t>Given </a:t>
            </a:r>
          </a:p>
          <a:p>
            <a:pPr lvl="1"/>
            <a:r>
              <a:rPr lang="en-US" sz="3200" dirty="0" smtClean="0"/>
              <a:t>a </a:t>
            </a:r>
            <a:r>
              <a:rPr lang="en-US" sz="3200" dirty="0" smtClean="0"/>
              <a:t>small labeled adaptation set (a couple sentences)</a:t>
            </a:r>
          </a:p>
          <a:p>
            <a:pPr lvl="1"/>
            <a:r>
              <a:rPr lang="en-US" sz="3200" dirty="0" smtClean="0"/>
              <a:t>a trained AM</a:t>
            </a:r>
          </a:p>
          <a:p>
            <a:r>
              <a:rPr lang="en-US" sz="3200" dirty="0" smtClean="0"/>
              <a:t>Do forward-backward alignment on adaptation set to compute state occupation probabilities </a:t>
            </a:r>
            <a:r>
              <a:rPr lang="en-US" sz="3200" dirty="0" err="1" smtClean="0">
                <a:latin typeface="Times New Roman"/>
                <a:cs typeface="Times New Roman"/>
                <a:sym typeface="Symbol" charset="0"/>
              </a:rPr>
              <a:t>γ</a:t>
            </a:r>
            <a:r>
              <a:rPr lang="en-US" sz="4000" baseline="-25000" dirty="0" err="1" smtClean="0">
                <a:latin typeface="Times New Roman"/>
                <a:cs typeface="Times New Roman"/>
                <a:sym typeface="Symbol" charset="0"/>
              </a:rPr>
              <a:t>j</a:t>
            </a:r>
            <a:r>
              <a:rPr lang="en-US" sz="3200" dirty="0" smtClean="0">
                <a:latin typeface="Times New Roman"/>
                <a:cs typeface="Times New Roman"/>
                <a:sym typeface="Symbol" charset="0"/>
              </a:rPr>
              <a:t>(t)</a:t>
            </a:r>
            <a:r>
              <a:rPr lang="en-US" sz="3200" dirty="0" smtClean="0">
                <a:sym typeface="Symbol" charset="0"/>
              </a:rPr>
              <a:t>.</a:t>
            </a:r>
          </a:p>
          <a:p>
            <a:r>
              <a:rPr lang="en-US" sz="3200" dirty="0" smtClean="0">
                <a:sym typeface="Symbol" charset="0"/>
              </a:rPr>
              <a:t>W can now be computed by solving a system of simultaneous equations involving </a:t>
            </a:r>
            <a:r>
              <a:rPr lang="en-US" sz="3200" dirty="0" err="1" smtClean="0">
                <a:latin typeface="Times New Roman"/>
                <a:cs typeface="Times New Roman"/>
                <a:sym typeface="Symbol" charset="0"/>
              </a:rPr>
              <a:t>γ</a:t>
            </a:r>
            <a:r>
              <a:rPr lang="en-US" sz="4000" baseline="-25000" dirty="0" err="1" smtClean="0">
                <a:latin typeface="Times New Roman"/>
                <a:cs typeface="Times New Roman"/>
                <a:sym typeface="Symbol" charset="0"/>
              </a:rPr>
              <a:t>j</a:t>
            </a:r>
            <a:r>
              <a:rPr lang="en-US" sz="3200" dirty="0">
                <a:latin typeface="Times New Roman"/>
                <a:cs typeface="Times New Roman"/>
                <a:sym typeface="Symbol" charset="0"/>
              </a:rPr>
              <a:t>(t)</a:t>
            </a:r>
            <a:endParaRPr lang="en-US" sz="3200" dirty="0">
              <a:sym typeface="Symbo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00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0" name="Picture 1034" descr="mll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38300"/>
            <a:ext cx="7505700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1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274639"/>
            <a:ext cx="8382000" cy="1143000"/>
          </a:xfrm>
        </p:spPr>
        <p:txBody>
          <a:bodyPr/>
          <a:lstStyle/>
          <a:p>
            <a:r>
              <a:rPr lang="en-US" dirty="0" smtClean="0"/>
              <a:t>MLLR performance on baby task (RM)</a:t>
            </a:r>
            <a:br>
              <a:rPr lang="en-US" dirty="0" smtClean="0"/>
            </a:br>
            <a:r>
              <a:rPr lang="en-US" sz="2800" dirty="0" smtClean="0"/>
              <a:t>(</a:t>
            </a:r>
            <a:r>
              <a:rPr lang="en-US" sz="2800" dirty="0" err="1" smtClean="0"/>
              <a:t>Leggetter</a:t>
            </a:r>
            <a:r>
              <a:rPr lang="en-US" sz="2800" dirty="0" smtClean="0"/>
              <a:t> and Woodland 1995)</a:t>
            </a:r>
            <a:endParaRPr lang="en-US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8612" name="Rectangle 1029"/>
          <p:cNvSpPr>
            <a:spLocks noChangeArrowheads="1"/>
          </p:cNvSpPr>
          <p:nvPr/>
        </p:nvSpPr>
        <p:spPr bwMode="auto">
          <a:xfrm>
            <a:off x="2743200" y="2362200"/>
            <a:ext cx="3011488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 b="1"/>
              <a:t>Only 3 sentences!</a:t>
            </a:r>
          </a:p>
          <a:p>
            <a:r>
              <a:rPr lang="en-US" sz="2400" b="1"/>
              <a:t>11 seconds of speech! </a:t>
            </a:r>
          </a:p>
        </p:txBody>
      </p:sp>
      <p:sp>
        <p:nvSpPr>
          <p:cNvPr id="68613" name="Line 1033"/>
          <p:cNvSpPr>
            <a:spLocks noChangeShapeType="1"/>
          </p:cNvSpPr>
          <p:nvPr/>
        </p:nvSpPr>
        <p:spPr bwMode="auto">
          <a:xfrm flipH="1">
            <a:off x="2133600" y="2743200"/>
            <a:ext cx="6858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0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MLLR doesn</a:t>
            </a:r>
            <a:r>
              <a:rPr lang="ja-JP" altLang="en-US" smtClean="0"/>
              <a:t>’</a:t>
            </a:r>
            <a:r>
              <a:rPr lang="en-US" smtClean="0"/>
              <a:t>t need supervised adaptation set! 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0659" name="Picture 1029" descr="mllr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16088"/>
            <a:ext cx="7251700" cy="514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022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Relationship Id="rId2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4_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2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11015</TotalTime>
  <Words>3371</Words>
  <Application>Microsoft Macintosh PowerPoint</Application>
  <PresentationFormat>On-screen Show (4:3)</PresentationFormat>
  <Paragraphs>627</Paragraphs>
  <Slides>102</Slides>
  <Notes>100</Notes>
  <HiddenSlides>16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16" baseType="lpstr">
      <vt:lpstr>Calibri</vt:lpstr>
      <vt:lpstr>Courier</vt:lpstr>
      <vt:lpstr>Franklin Gothic Book</vt:lpstr>
      <vt:lpstr>Franklin Gothic Book (Headings)</vt:lpstr>
      <vt:lpstr>ＭＳ Ｐゴシック</vt:lpstr>
      <vt:lpstr>Perpetua</vt:lpstr>
      <vt:lpstr>Symbol</vt:lpstr>
      <vt:lpstr>Times</vt:lpstr>
      <vt:lpstr>Times New Roman</vt:lpstr>
      <vt:lpstr>Verdana</vt:lpstr>
      <vt:lpstr>Wingdings 2</vt:lpstr>
      <vt:lpstr>Arial</vt:lpstr>
      <vt:lpstr>4_Equity</vt:lpstr>
      <vt:lpstr>Equation</vt:lpstr>
      <vt:lpstr>CS 224S / LINGUIST 285 Spoken Language Processing</vt:lpstr>
      <vt:lpstr>Outline for Today</vt:lpstr>
      <vt:lpstr>Vector quantization:  Discrete observations</vt:lpstr>
      <vt:lpstr>VQ</vt:lpstr>
      <vt:lpstr>Vector Quantization</vt:lpstr>
      <vt:lpstr>Vector quantization:  Discrete observations</vt:lpstr>
      <vt:lpstr>Directly Modeling Continuous Observations</vt:lpstr>
      <vt:lpstr>Better than VQ</vt:lpstr>
      <vt:lpstr>Gaussians are parameterized by mean and variance</vt:lpstr>
      <vt:lpstr>Reminder: means and variances</vt:lpstr>
      <vt:lpstr>Gaussian as Probability Density Function</vt:lpstr>
      <vt:lpstr>Gaussian PDFs</vt:lpstr>
      <vt:lpstr>Gaussians for Acoustic Modeling</vt:lpstr>
      <vt:lpstr>Using a (univariate) Gaussian as an acoustic likelihood estimator</vt:lpstr>
      <vt:lpstr>Training a Univariate Gaussian</vt:lpstr>
      <vt:lpstr>Training Univariate Gaussians</vt:lpstr>
      <vt:lpstr>Multivariate Gaussians</vt:lpstr>
      <vt:lpstr>Multivariate Gaussians</vt:lpstr>
      <vt:lpstr>Gaussian Intuitions: Size of  </vt:lpstr>
      <vt:lpstr>PowerPoint Presentation</vt:lpstr>
      <vt:lpstr>[1 0]                 [.6 0] [0 1]                 [ 0 2]</vt:lpstr>
      <vt:lpstr>Gaussian Intuitions: Off-diagonal </vt:lpstr>
      <vt:lpstr>Gaussian Intuitions: off-diagonal </vt:lpstr>
      <vt:lpstr>Gaussian Intuitions: off-diagonal and diagonal </vt:lpstr>
      <vt:lpstr>In two dimensions</vt:lpstr>
      <vt:lpstr>But: assume diagonal covariance</vt:lpstr>
      <vt:lpstr>Diagonal covariance</vt:lpstr>
      <vt:lpstr>Baum-Welch re-estimation equations for  multivariate Gaussians</vt:lpstr>
      <vt:lpstr>But we’re not there yet</vt:lpstr>
      <vt:lpstr>Mixture of Gaussians to model a function</vt:lpstr>
      <vt:lpstr>Mixtures of Gaussians</vt:lpstr>
      <vt:lpstr>GMMs</vt:lpstr>
      <vt:lpstr>Training a GMM</vt:lpstr>
      <vt:lpstr>Baum-Welch for Mixture Models</vt:lpstr>
      <vt:lpstr>How to train mixtures?</vt:lpstr>
      <vt:lpstr>Embedded Training</vt:lpstr>
      <vt:lpstr>Embedded training of  acoustic model</vt:lpstr>
      <vt:lpstr>Embedded training</vt:lpstr>
      <vt:lpstr>Embedded Training</vt:lpstr>
      <vt:lpstr>Initialization: “Flat start”</vt:lpstr>
      <vt:lpstr>Embedded Training</vt:lpstr>
      <vt:lpstr>Viterbi training</vt:lpstr>
      <vt:lpstr>Forced Alignment</vt:lpstr>
      <vt:lpstr>Viterbi training equations</vt:lpstr>
      <vt:lpstr>Viterbi Training</vt:lpstr>
      <vt:lpstr>Viterbi training (II)</vt:lpstr>
      <vt:lpstr>Log domain</vt:lpstr>
      <vt:lpstr>Log domain</vt:lpstr>
      <vt:lpstr>Outline for Today</vt:lpstr>
      <vt:lpstr>Phonetic context: different “eh”s</vt:lpstr>
      <vt:lpstr>Modeling phonetic context</vt:lpstr>
      <vt:lpstr>CD phones: triphones</vt:lpstr>
      <vt:lpstr>“Need” with triphone models</vt:lpstr>
      <vt:lpstr>Word-Boundary Modeling</vt:lpstr>
      <vt:lpstr>Implications of Cross-Word Triphones</vt:lpstr>
      <vt:lpstr>Modeling phonetic context: some contexts look similar</vt:lpstr>
      <vt:lpstr>Solution: State Tying</vt:lpstr>
      <vt:lpstr>Young et al state tying</vt:lpstr>
      <vt:lpstr>State tying/clustering</vt:lpstr>
      <vt:lpstr>Decision tree for clustering triphones for tying</vt:lpstr>
      <vt:lpstr>Decision tree for clustering triphones for tying</vt:lpstr>
      <vt:lpstr>State Tying: Young, Odell, Woodland 1994</vt:lpstr>
      <vt:lpstr>Summary: Acoustic Modeling for LVCSR</vt:lpstr>
      <vt:lpstr>Summary: ASR Architecture</vt:lpstr>
      <vt:lpstr>Outline for Today</vt:lpstr>
      <vt:lpstr>Discrete Representation of Signal</vt:lpstr>
      <vt:lpstr>Sampling</vt:lpstr>
      <vt:lpstr>WAV format</vt:lpstr>
      <vt:lpstr>MFCC</vt:lpstr>
      <vt:lpstr>MFCC</vt:lpstr>
      <vt:lpstr>Windowing</vt:lpstr>
      <vt:lpstr>MFCC</vt:lpstr>
      <vt:lpstr>Discrete Fourier Transform computing a spectrum</vt:lpstr>
      <vt:lpstr>MFCC</vt:lpstr>
      <vt:lpstr>Mel-scale</vt:lpstr>
      <vt:lpstr>Mel Filter Bank Processing</vt:lpstr>
      <vt:lpstr>Mel-filter Bank Processing</vt:lpstr>
      <vt:lpstr>MFCC</vt:lpstr>
      <vt:lpstr>Log energy computation</vt:lpstr>
      <vt:lpstr>MFCC</vt:lpstr>
      <vt:lpstr>The Cepstrum</vt:lpstr>
      <vt:lpstr>George Miller figure</vt:lpstr>
      <vt:lpstr>We care about the filter not the source</vt:lpstr>
      <vt:lpstr>The Cepstrum</vt:lpstr>
      <vt:lpstr>Another advantage of the Cepstrum</vt:lpstr>
      <vt:lpstr>MFCC</vt:lpstr>
      <vt:lpstr>“Delta” features</vt:lpstr>
      <vt:lpstr>Delta and double-delta</vt:lpstr>
      <vt:lpstr>Typical MFCC features</vt:lpstr>
      <vt:lpstr>Why is MFCC so popular?</vt:lpstr>
      <vt:lpstr>Outline for Today</vt:lpstr>
      <vt:lpstr>Acoustic Model Adaptation</vt:lpstr>
      <vt:lpstr>Maximum Likelihood Linear Regression (MLLR)</vt:lpstr>
      <vt:lpstr>Maximum Likelihood Linear Regression (MLLR)</vt:lpstr>
      <vt:lpstr>MLLR</vt:lpstr>
      <vt:lpstr>MLLR</vt:lpstr>
      <vt:lpstr>MLLR: Learning</vt:lpstr>
      <vt:lpstr>MLLR performance on baby task (RM) (Leggetter and Woodland 1995)</vt:lpstr>
      <vt:lpstr>MLLR doesn’t need supervised adaptation set! </vt:lpstr>
      <vt:lpstr>PowerPoint Presentation</vt:lpstr>
      <vt:lpstr>PowerPoint Presentation</vt:lpstr>
      <vt:lpstr>Summary</vt:lpstr>
    </vt:vector>
  </TitlesOfParts>
  <Manager/>
  <Company>Stanford University</Company>
  <LinksUpToDate>false</LinksUpToDate>
  <SharedDoc>false</SharedDoc>
  <HyperlinkBase/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224S Speech Recognition and Synthesis</dc:title>
  <dc:subject/>
  <dc:creator>Dan Jurafsky</dc:creator>
  <cp:keywords/>
  <dc:description/>
  <cp:lastModifiedBy>Andrew Maas</cp:lastModifiedBy>
  <cp:revision>322</cp:revision>
  <cp:lastPrinted>2017-04-17T20:53:35Z</cp:lastPrinted>
  <dcterms:created xsi:type="dcterms:W3CDTF">2009-02-04T20:05:36Z</dcterms:created>
  <dcterms:modified xsi:type="dcterms:W3CDTF">2017-04-17T21:38:13Z</dcterms:modified>
  <cp:category/>
</cp:coreProperties>
</file>

<file path=docProps/thumbnail.jpeg>
</file>